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2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2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2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2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2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2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2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2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2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0F5F0C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0365C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87CED4">
              <a:alpha val="2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254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5DC123">
              <a:alpha val="19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2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3632E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3632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hueOff val="105381"/>
              <a:satOff val="14341"/>
              <a:lumOff val="10801"/>
            </a:scheme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hueOff val="105381"/>
              <a:satOff val="14341"/>
              <a:lumOff val="10801"/>
            </a:schemeClr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45761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77C83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77C83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2387600" y="2298700"/>
            <a:ext cx="19621500" cy="46482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2387600" y="7073900"/>
            <a:ext cx="196215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0" algn="ctr">
              <a:spcBef>
                <a:spcPts val="0"/>
              </a:spcBef>
              <a:buSzTx/>
              <a:buNone/>
              <a:defRPr sz="4400"/>
            </a:lvl2pPr>
            <a:lvl3pPr marL="0" indent="0" algn="ctr">
              <a:spcBef>
                <a:spcPts val="0"/>
              </a:spcBef>
              <a:buSzTx/>
              <a:buNone/>
              <a:defRPr sz="4400"/>
            </a:lvl3pPr>
            <a:lvl4pPr marL="0" indent="0" algn="ctr">
              <a:spcBef>
                <a:spcPts val="0"/>
              </a:spcBef>
              <a:buSzTx/>
              <a:buNone/>
              <a:defRPr sz="4400"/>
            </a:lvl4pPr>
            <a:lvl5pPr marL="0" indent="0" algn="ctr">
              <a:spcBef>
                <a:spcPts val="0"/>
              </a:spcBef>
              <a:buSzTx/>
              <a:buNone/>
              <a:defRPr sz="4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/>
          <p:nvPr>
            <p:ph type="body" sz="quarter" idx="21"/>
          </p:nvPr>
        </p:nvSpPr>
        <p:spPr>
          <a:xfrm>
            <a:off x="2387600" y="8953500"/>
            <a:ext cx="19621500" cy="6858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b="1" sz="38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“Type a quote here.”"/>
          <p:cNvSpPr txBox="1"/>
          <p:nvPr>
            <p:ph type="body" sz="quarter" idx="22"/>
          </p:nvPr>
        </p:nvSpPr>
        <p:spPr>
          <a:xfrm>
            <a:off x="2387600" y="6007100"/>
            <a:ext cx="19621500" cy="9525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3400"/>
              </a:spcBef>
              <a:buSzTx/>
              <a:buNone/>
              <a:defRPr sz="5600"/>
            </a:lvl1pPr>
          </a:lstStyle>
          <a:p>
            <a:pPr/>
            <a:r>
              <a:t>“Type a quote here.”</a:t>
            </a:r>
          </a:p>
        </p:txBody>
      </p:sp>
      <p:sp>
        <p:nvSpPr>
          <p:cNvPr id="9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/>
          <p:nvPr>
            <p:ph type="pic" idx="21"/>
          </p:nvPr>
        </p:nvSpPr>
        <p:spPr>
          <a:xfrm>
            <a:off x="-47625" y="-2540000"/>
            <a:ext cx="24479250" cy="16319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/>
          <p:nvPr>
            <p:ph type="pic" idx="21"/>
          </p:nvPr>
        </p:nvSpPr>
        <p:spPr>
          <a:xfrm>
            <a:off x="2752725" y="-2489200"/>
            <a:ext cx="18840450" cy="125603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itle Text"/>
          <p:cNvSpPr txBox="1"/>
          <p:nvPr>
            <p:ph type="title"/>
          </p:nvPr>
        </p:nvSpPr>
        <p:spPr>
          <a:xfrm>
            <a:off x="2387600" y="9448800"/>
            <a:ext cx="19621500" cy="20066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sz="quarter" idx="1"/>
          </p:nvPr>
        </p:nvSpPr>
        <p:spPr>
          <a:xfrm>
            <a:off x="2387600" y="11518900"/>
            <a:ext cx="19621500" cy="1714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0" algn="ctr">
              <a:spcBef>
                <a:spcPts val="0"/>
              </a:spcBef>
              <a:buSzTx/>
              <a:buNone/>
              <a:defRPr sz="4400"/>
            </a:lvl2pPr>
            <a:lvl3pPr marL="0" indent="0" algn="ctr">
              <a:spcBef>
                <a:spcPts val="0"/>
              </a:spcBef>
              <a:buSzTx/>
              <a:buNone/>
              <a:defRPr sz="4400"/>
            </a:lvl3pPr>
            <a:lvl4pPr marL="0" indent="0" algn="ctr">
              <a:spcBef>
                <a:spcPts val="0"/>
              </a:spcBef>
              <a:buSzTx/>
              <a:buNone/>
              <a:defRPr sz="4400"/>
            </a:lvl4pPr>
            <a:lvl5pPr marL="0" indent="0" algn="ctr">
              <a:spcBef>
                <a:spcPts val="0"/>
              </a:spcBef>
              <a:buSzTx/>
              <a:buNone/>
              <a:defRPr sz="4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Cen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/>
          <p:nvPr>
            <p:ph type="title"/>
          </p:nvPr>
        </p:nvSpPr>
        <p:spPr>
          <a:xfrm>
            <a:off x="2387600" y="4533900"/>
            <a:ext cx="19621500" cy="46482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/>
          <p:nvPr>
            <p:ph type="pic" idx="21"/>
          </p:nvPr>
        </p:nvSpPr>
        <p:spPr>
          <a:xfrm>
            <a:off x="12407900" y="-2159000"/>
            <a:ext cx="10337800" cy="1550670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Title Text"/>
          <p:cNvSpPr txBox="1"/>
          <p:nvPr>
            <p:ph type="title"/>
          </p:nvPr>
        </p:nvSpPr>
        <p:spPr>
          <a:xfrm>
            <a:off x="1790700" y="1066800"/>
            <a:ext cx="10007600" cy="5626100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pPr/>
            <a:r>
              <a:t>Title Text</a:t>
            </a:r>
          </a:p>
        </p:txBody>
      </p:sp>
      <p:sp>
        <p:nvSpPr>
          <p:cNvPr id="40" name="Body Level One…"/>
          <p:cNvSpPr txBox="1"/>
          <p:nvPr>
            <p:ph type="body" sz="quarter" idx="1"/>
          </p:nvPr>
        </p:nvSpPr>
        <p:spPr>
          <a:xfrm>
            <a:off x="1790700" y="7035800"/>
            <a:ext cx="10007600" cy="5626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0" algn="ctr">
              <a:spcBef>
                <a:spcPts val="0"/>
              </a:spcBef>
              <a:buSzTx/>
              <a:buNone/>
              <a:defRPr sz="4400"/>
            </a:lvl2pPr>
            <a:lvl3pPr marL="0" indent="0" algn="ctr">
              <a:spcBef>
                <a:spcPts val="0"/>
              </a:spcBef>
              <a:buSzTx/>
              <a:buNone/>
              <a:defRPr sz="4400"/>
            </a:lvl3pPr>
            <a:lvl4pPr marL="0" indent="0" algn="ctr">
              <a:spcBef>
                <a:spcPts val="0"/>
              </a:spcBef>
              <a:buSzTx/>
              <a:buNone/>
              <a:defRPr sz="4400"/>
            </a:lvl4pPr>
            <a:lvl5pPr marL="0" indent="0" algn="ctr">
              <a:spcBef>
                <a:spcPts val="0"/>
              </a:spcBef>
              <a:buSzTx/>
              <a:buNone/>
              <a:defRPr sz="4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/>
          <p:nvPr>
            <p:ph type="pic" idx="21"/>
          </p:nvPr>
        </p:nvSpPr>
        <p:spPr>
          <a:xfrm>
            <a:off x="12496800" y="-1485900"/>
            <a:ext cx="10193867" cy="152908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Body Level One…"/>
          <p:cNvSpPr txBox="1"/>
          <p:nvPr>
            <p:ph type="body" sz="half" idx="1"/>
          </p:nvPr>
        </p:nvSpPr>
        <p:spPr>
          <a:xfrm>
            <a:off x="1790700" y="3644900"/>
            <a:ext cx="10007600" cy="8839200"/>
          </a:xfrm>
          <a:prstGeom prst="rect">
            <a:avLst/>
          </a:prstGeom>
        </p:spPr>
        <p:txBody>
          <a:bodyPr/>
          <a:lstStyle>
            <a:lvl1pPr marL="431800" indent="-431800">
              <a:spcBef>
                <a:spcPts val="5300"/>
              </a:spcBef>
              <a:defRPr sz="3800"/>
            </a:lvl1pPr>
            <a:lvl2pPr marL="863600" indent="-431800">
              <a:spcBef>
                <a:spcPts val="5300"/>
              </a:spcBef>
              <a:defRPr sz="3800"/>
            </a:lvl2pPr>
            <a:lvl3pPr marL="1295400" indent="-431800">
              <a:spcBef>
                <a:spcPts val="5300"/>
              </a:spcBef>
              <a:defRPr sz="3800"/>
            </a:lvl3pPr>
            <a:lvl4pPr marL="1727200" indent="-431800">
              <a:spcBef>
                <a:spcPts val="5300"/>
              </a:spcBef>
              <a:defRPr sz="3800"/>
            </a:lvl4pPr>
            <a:lvl5pPr marL="2159000" indent="-431800">
              <a:spcBef>
                <a:spcPts val="5300"/>
              </a:spcBef>
              <a:defRPr sz="3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/>
          <p:nvPr>
            <p:ph type="body" idx="1"/>
          </p:nvPr>
        </p:nvSpPr>
        <p:spPr>
          <a:xfrm>
            <a:off x="1790700" y="1790700"/>
            <a:ext cx="20815300" cy="101473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/>
          <p:nvPr>
            <p:ph type="pic" sz="half" idx="21"/>
          </p:nvPr>
        </p:nvSpPr>
        <p:spPr>
          <a:xfrm>
            <a:off x="12344400" y="7112000"/>
            <a:ext cx="10439400" cy="69596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Image"/>
          <p:cNvSpPr/>
          <p:nvPr>
            <p:ph type="pic" sz="half" idx="22"/>
          </p:nvPr>
        </p:nvSpPr>
        <p:spPr>
          <a:xfrm>
            <a:off x="12407900" y="190500"/>
            <a:ext cx="10363200" cy="69088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Image"/>
          <p:cNvSpPr/>
          <p:nvPr>
            <p:ph type="pic" idx="23"/>
          </p:nvPr>
        </p:nvSpPr>
        <p:spPr>
          <a:xfrm>
            <a:off x="1583266" y="-1879600"/>
            <a:ext cx="10414001" cy="15621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1790700" y="571500"/>
            <a:ext cx="20815300" cy="2984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1790700" y="3644900"/>
            <a:ext cx="20815300" cy="8839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1955253" y="13004800"/>
            <a:ext cx="453238" cy="4699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>
              <a:defRPr sz="2400"/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  <p:transition xmlns:p14="http://schemas.microsoft.com/office/powerpoint/2010/main" spd="med" advClick="1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609600" marR="0" indent="-6096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1pPr>
      <a:lvl2pPr marL="1219200" marR="0" indent="-6096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2pPr>
      <a:lvl3pPr marL="1828800" marR="0" indent="-6096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3pPr>
      <a:lvl4pPr marL="2438400" marR="0" indent="-6096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4pPr>
      <a:lvl5pPr marL="3048000" marR="0" indent="-6096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5pPr>
      <a:lvl6pPr marL="3657600" marR="0" indent="-6096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6pPr>
      <a:lvl7pPr marL="4267200" marR="0" indent="-6096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7pPr>
      <a:lvl8pPr marL="4876800" marR="0" indent="-6096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8pPr>
      <a:lvl9pPr marL="5486400" marR="0" indent="-6096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tif"/><Relationship Id="rId3" Type="http://schemas.openxmlformats.org/officeDocument/2006/relationships/image" Target="../media/image3.tif"/><Relationship Id="rId4" Type="http://schemas.openxmlformats.org/officeDocument/2006/relationships/image" Target="../media/image1.tif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.tif"/><Relationship Id="rId3" Type="http://schemas.openxmlformats.org/officeDocument/2006/relationships/image" Target="../media/image5.tif"/><Relationship Id="rId4" Type="http://schemas.openxmlformats.org/officeDocument/2006/relationships/image" Target="../media/image6.tif"/><Relationship Id="rId5" Type="http://schemas.openxmlformats.org/officeDocument/2006/relationships/image" Target="../media/image7.tif"/><Relationship Id="rId6" Type="http://schemas.openxmlformats.org/officeDocument/2006/relationships/image" Target="../media/image8.tif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.tif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Modern Software Application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Modern Software Application</a:t>
            </a:r>
          </a:p>
        </p:txBody>
      </p:sp>
      <p:sp>
        <p:nvSpPr>
          <p:cNvPr id="120" name="Day6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Day6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Vocabular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Vocabulary </a:t>
            </a:r>
          </a:p>
        </p:txBody>
      </p:sp>
      <p:sp>
        <p:nvSpPr>
          <p:cNvPr id="197" name="APIGEE /API Gate way…"/>
          <p:cNvSpPr txBox="1"/>
          <p:nvPr>
            <p:ph type="body" idx="4294967295"/>
          </p:nvPr>
        </p:nvSpPr>
        <p:spPr>
          <a:prstGeom prst="rect">
            <a:avLst/>
          </a:prstGeom>
        </p:spPr>
        <p:txBody>
          <a:bodyPr/>
          <a:lstStyle/>
          <a:p>
            <a:pPr marL="359663" indent="-359663" defTabSz="487044">
              <a:spcBef>
                <a:spcPts val="3400"/>
              </a:spcBef>
              <a:defRPr sz="3067"/>
            </a:pPr>
            <a:r>
              <a:t>APIGEE /API Gate way </a:t>
            </a:r>
          </a:p>
          <a:p>
            <a:pPr marL="359663" indent="-359663" defTabSz="487044">
              <a:spcBef>
                <a:spcPts val="3400"/>
              </a:spcBef>
              <a:defRPr sz="3067"/>
            </a:pPr>
            <a:r>
              <a:t>REST API </a:t>
            </a:r>
          </a:p>
          <a:p>
            <a:pPr marL="359663" indent="-359663" defTabSz="487044">
              <a:spcBef>
                <a:spcPts val="3400"/>
              </a:spcBef>
              <a:defRPr sz="3067"/>
            </a:pPr>
            <a:r>
              <a:t>OIDC /Auth server /Oauth2</a:t>
            </a:r>
          </a:p>
          <a:p>
            <a:pPr marL="359663" indent="-359663" defTabSz="487044">
              <a:spcBef>
                <a:spcPts val="3400"/>
              </a:spcBef>
              <a:defRPr sz="3067"/>
            </a:pPr>
            <a:r>
              <a:t>Akamai CDN </a:t>
            </a:r>
          </a:p>
          <a:p>
            <a:pPr marL="359663" indent="-359663" defTabSz="487044">
              <a:spcBef>
                <a:spcPts val="3400"/>
              </a:spcBef>
              <a:defRPr sz="3067"/>
            </a:pPr>
            <a:r>
              <a:t>SQL /No SQL /MangoDB /Cassandra /MySQL</a:t>
            </a:r>
          </a:p>
          <a:p>
            <a:pPr marL="359663" indent="-359663" defTabSz="487044">
              <a:spcBef>
                <a:spcPts val="3400"/>
              </a:spcBef>
              <a:defRPr sz="3067"/>
            </a:pPr>
            <a:r>
              <a:t>Maven/Gradle/CMAKE</a:t>
            </a:r>
          </a:p>
          <a:p>
            <a:pPr marL="359663" indent="-359663" defTabSz="487044">
              <a:spcBef>
                <a:spcPts val="3400"/>
              </a:spcBef>
              <a:defRPr sz="3067"/>
            </a:pPr>
            <a:r>
              <a:t>ELK/DataDog/Data visualisation / Monitoring tools / GIT /GITHUB</a:t>
            </a:r>
          </a:p>
          <a:p>
            <a:pPr marL="359663" indent="-359663" defTabSz="487044">
              <a:spcBef>
                <a:spcPts val="3400"/>
              </a:spcBef>
              <a:defRPr sz="3067"/>
            </a:pPr>
            <a:r>
              <a:t>Key Vault </a:t>
            </a:r>
          </a:p>
          <a:p>
            <a:pPr marL="359663" indent="-359663" defTabSz="487044">
              <a:spcBef>
                <a:spcPts val="3400"/>
              </a:spcBef>
              <a:defRPr sz="3067"/>
            </a:pPr>
            <a:r>
              <a:t>Lambda/ServerLess</a:t>
            </a:r>
          </a:p>
          <a:p>
            <a:pPr marL="359663" indent="-359663" defTabSz="487044">
              <a:spcBef>
                <a:spcPts val="3400"/>
              </a:spcBef>
              <a:defRPr sz="3067"/>
            </a:pPr>
            <a:r>
              <a:t>Blob Store/Object Store / S3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Fee Collection (online payment)…"/>
          <p:cNvSpPr txBox="1"/>
          <p:nvPr>
            <p:ph type="body" idx="1"/>
          </p:nvPr>
        </p:nvSpPr>
        <p:spPr>
          <a:xfrm>
            <a:off x="1784350" y="2090678"/>
            <a:ext cx="20815300" cy="10147301"/>
          </a:xfrm>
          <a:prstGeom prst="rect">
            <a:avLst/>
          </a:prstGeom>
        </p:spPr>
        <p:txBody>
          <a:bodyPr/>
          <a:lstStyle/>
          <a:p>
            <a:pPr/>
            <a:r>
              <a:t>Fee Collection (online payment)</a:t>
            </a:r>
          </a:p>
          <a:p>
            <a:pPr/>
            <a:r>
              <a:t>School Bus Tracking </a:t>
            </a:r>
          </a:p>
          <a:p>
            <a:pPr/>
            <a:r>
              <a:t>Student Progress report </a:t>
            </a:r>
          </a:p>
          <a:p>
            <a:pPr/>
            <a:r>
              <a:t>Attendance Report</a:t>
            </a:r>
          </a:p>
          <a:p>
            <a:pPr/>
            <a:r>
              <a:t>Assignments </a:t>
            </a:r>
          </a:p>
        </p:txBody>
      </p:sp>
      <p:sp>
        <p:nvSpPr>
          <p:cNvPr id="200" name="School application"/>
          <p:cNvSpPr txBox="1"/>
          <p:nvPr>
            <p:ph type="title" idx="4294967295"/>
          </p:nvPr>
        </p:nvSpPr>
        <p:spPr>
          <a:xfrm>
            <a:off x="1784350" y="164385"/>
            <a:ext cx="20815300" cy="1997852"/>
          </a:xfrm>
          <a:prstGeom prst="rect">
            <a:avLst/>
          </a:prstGeom>
        </p:spPr>
        <p:txBody>
          <a:bodyPr/>
          <a:lstStyle/>
          <a:p>
            <a:pPr/>
            <a:r>
              <a:t>School application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Thank You"/>
          <p:cNvSpPr txBox="1"/>
          <p:nvPr>
            <p:ph type="body" idx="22"/>
          </p:nvPr>
        </p:nvSpPr>
        <p:spPr>
          <a:xfrm>
            <a:off x="4701723" y="6184899"/>
            <a:ext cx="14341570" cy="584201"/>
          </a:xfrm>
          <a:prstGeom prst="rect">
            <a:avLst/>
          </a:prstGeom>
          <a:gradFill>
            <a:gsLst>
              <a:gs pos="0">
                <a:schemeClr val="accent5"/>
              </a:gs>
              <a:gs pos="100000">
                <a:schemeClr val="accent5">
                  <a:hueOff val="243286"/>
                  <a:satOff val="19694"/>
                  <a:lumOff val="-10952"/>
                </a:schemeClr>
              </a:gs>
            </a:gsLst>
            <a:lin ang="5400000"/>
          </a:gradFill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p:spPr>
        <p:txBody>
          <a:bodyPr/>
          <a:lstStyle>
            <a:lvl1pPr>
              <a:spcBef>
                <a:spcPts val="0"/>
              </a:spcBef>
              <a:defRPr sz="32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lvl1pPr>
          </a:lstStyle>
          <a:p>
            <a:pPr/>
            <a:r>
              <a:t>Thank You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rassana Went to School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Prassana Went to School</a:t>
            </a:r>
          </a:p>
        </p:txBody>
      </p:sp>
      <p:sp>
        <p:nvSpPr>
          <p:cNvPr id="123" name="Double-click to edit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2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83523" y="535828"/>
            <a:ext cx="9037544" cy="903754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Visited school to admit his proud Daughter"/>
          <p:cNvSpPr txBox="1"/>
          <p:nvPr>
            <p:ph type="title"/>
          </p:nvPr>
        </p:nvSpPr>
        <p:spPr>
          <a:xfrm>
            <a:off x="3324040" y="8283636"/>
            <a:ext cx="19621501" cy="4648201"/>
          </a:xfrm>
          <a:prstGeom prst="rect">
            <a:avLst/>
          </a:prstGeom>
        </p:spPr>
        <p:txBody>
          <a:bodyPr/>
          <a:lstStyle/>
          <a:p>
            <a:pPr/>
            <a:r>
              <a:t>Visited school to admit his proud Daughter </a:t>
            </a:r>
          </a:p>
        </p:txBody>
      </p:sp>
      <p:pic>
        <p:nvPicPr>
          <p:cNvPr id="12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103026" y="85732"/>
            <a:ext cx="9039959" cy="6779969"/>
          </a:xfrm>
          <a:prstGeom prst="rect">
            <a:avLst/>
          </a:prstGeom>
          <a:ln w="12700">
            <a:miter lim="400000"/>
          </a:ln>
        </p:spPr>
      </p:pic>
      <p:pic>
        <p:nvPicPr>
          <p:cNvPr id="128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30137" y="85204"/>
            <a:ext cx="12874153" cy="3771725"/>
          </a:xfrm>
          <a:prstGeom prst="rect">
            <a:avLst/>
          </a:prstGeom>
          <a:ln w="12700">
            <a:miter lim="400000"/>
          </a:ln>
        </p:spPr>
      </p:pic>
      <p:pic>
        <p:nvPicPr>
          <p:cNvPr id="129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33998" y="3985586"/>
            <a:ext cx="5090109" cy="509010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73499" y="391982"/>
            <a:ext cx="12895861" cy="6058458"/>
          </a:xfrm>
          <a:prstGeom prst="rect">
            <a:avLst/>
          </a:prstGeom>
          <a:ln w="12700">
            <a:miter lim="400000"/>
          </a:ln>
        </p:spPr>
      </p:pic>
      <p:sp>
        <p:nvSpPr>
          <p:cNvPr id="132" name="Eureka Let me Develop a Cloud-Native app for the school…"/>
          <p:cNvSpPr txBox="1"/>
          <p:nvPr/>
        </p:nvSpPr>
        <p:spPr>
          <a:xfrm>
            <a:off x="3534130" y="6688078"/>
            <a:ext cx="17315740" cy="167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Eureka Let me Develop a Cloud-Native app for the school </a:t>
            </a:r>
          </a:p>
          <a:p>
            <a:pPr/>
            <a:r>
              <a:t>Let me Digitise it</a:t>
            </a:r>
          </a:p>
        </p:txBody>
      </p:sp>
      <p:pic>
        <p:nvPicPr>
          <p:cNvPr id="133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213629" y="8602118"/>
            <a:ext cx="8877603" cy="4742433"/>
          </a:xfrm>
          <a:prstGeom prst="rect">
            <a:avLst/>
          </a:prstGeom>
          <a:ln w="12700">
            <a:miter lim="400000"/>
          </a:ln>
        </p:spPr>
      </p:pic>
      <p:pic>
        <p:nvPicPr>
          <p:cNvPr id="134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257831" y="8602118"/>
            <a:ext cx="4703152" cy="5039092"/>
          </a:xfrm>
          <a:prstGeom prst="rect">
            <a:avLst/>
          </a:prstGeom>
          <a:ln w="12700">
            <a:miter lim="400000"/>
          </a:ln>
        </p:spPr>
      </p:pic>
      <p:pic>
        <p:nvPicPr>
          <p:cNvPr id="135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76250" y="8866742"/>
            <a:ext cx="4509843" cy="4509844"/>
          </a:xfrm>
          <a:prstGeom prst="rect">
            <a:avLst/>
          </a:prstGeom>
          <a:ln w="12700">
            <a:miter lim="400000"/>
          </a:ln>
        </p:spPr>
      </p:pic>
      <p:pic>
        <p:nvPicPr>
          <p:cNvPr id="136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5522676" y="8624235"/>
            <a:ext cx="3198573" cy="503909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Cloud Native Application"/>
          <p:cNvSpPr txBox="1"/>
          <p:nvPr>
            <p:ph type="title"/>
          </p:nvPr>
        </p:nvSpPr>
        <p:spPr>
          <a:xfrm>
            <a:off x="2381250" y="9448800"/>
            <a:ext cx="19621500" cy="2006600"/>
          </a:xfrm>
          <a:prstGeom prst="rect">
            <a:avLst/>
          </a:prstGeom>
        </p:spPr>
        <p:txBody>
          <a:bodyPr/>
          <a:lstStyle/>
          <a:p>
            <a:pPr/>
            <a:r>
              <a:t>Cloud Native Application</a:t>
            </a:r>
          </a:p>
        </p:txBody>
      </p:sp>
      <p:pic>
        <p:nvPicPr>
          <p:cNvPr id="13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74147" y="241300"/>
            <a:ext cx="12813248" cy="821508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ilent Features of applica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Silent Features of application</a:t>
            </a:r>
          </a:p>
        </p:txBody>
      </p:sp>
      <p:sp>
        <p:nvSpPr>
          <p:cNvPr id="142" name="Auto Scal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32815" indent="-432815" defTabSz="586104">
              <a:spcBef>
                <a:spcPts val="4100"/>
              </a:spcBef>
              <a:defRPr sz="3691"/>
            </a:pPr>
            <a:r>
              <a:t>Auto Scale </a:t>
            </a:r>
          </a:p>
          <a:p>
            <a:pPr marL="432815" indent="-432815" defTabSz="586104">
              <a:spcBef>
                <a:spcPts val="4100"/>
              </a:spcBef>
              <a:defRPr sz="3691"/>
            </a:pPr>
            <a:r>
              <a:t>Multiple Interface and application ( eg web app, chat bot , mobile app, automation, machine Learning  )</a:t>
            </a:r>
          </a:p>
          <a:p>
            <a:pPr marL="432815" indent="-432815" defTabSz="586104">
              <a:spcBef>
                <a:spcPts val="4100"/>
              </a:spcBef>
              <a:defRPr sz="3691"/>
            </a:pPr>
            <a:r>
              <a:t>Deployed in Minutes, Release Cycle - Single Click- Multiple release in a Month</a:t>
            </a:r>
          </a:p>
          <a:p>
            <a:pPr marL="432815" indent="-432815" defTabSz="586104">
              <a:spcBef>
                <a:spcPts val="4100"/>
              </a:spcBef>
              <a:defRPr sz="3691"/>
            </a:pPr>
            <a:r>
              <a:t>Automated Testing </a:t>
            </a:r>
          </a:p>
          <a:p>
            <a:pPr marL="432815" indent="-432815" defTabSz="586104">
              <a:spcBef>
                <a:spcPts val="4100"/>
              </a:spcBef>
              <a:defRPr sz="3691"/>
            </a:pPr>
            <a:r>
              <a:t>Data Visualisation (ELK, Data Dog) Stack</a:t>
            </a:r>
          </a:p>
          <a:p>
            <a:pPr marL="432815" indent="-432815" defTabSz="586104">
              <a:spcBef>
                <a:spcPts val="4100"/>
              </a:spcBef>
              <a:defRPr sz="3691"/>
            </a:pPr>
            <a:r>
              <a:t>API and Lambda support </a:t>
            </a:r>
          </a:p>
          <a:p>
            <a:pPr marL="432815" indent="-432815" defTabSz="586104">
              <a:spcBef>
                <a:spcPts val="4100"/>
              </a:spcBef>
              <a:defRPr sz="3691"/>
            </a:pPr>
            <a:r>
              <a:t>On Cloud </a:t>
            </a:r>
          </a:p>
          <a:p>
            <a:pPr marL="432815" indent="-432815" defTabSz="586104">
              <a:spcBef>
                <a:spcPts val="4100"/>
              </a:spcBef>
              <a:defRPr sz="3691"/>
            </a:pPr>
            <a:r>
              <a:t>Agile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Cloud"/>
          <p:cNvSpPr/>
          <p:nvPr/>
        </p:nvSpPr>
        <p:spPr>
          <a:xfrm>
            <a:off x="1365185" y="76047"/>
            <a:ext cx="22506863" cy="135639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603" y="0"/>
                </a:moveTo>
                <a:cubicBezTo>
                  <a:pt x="7967" y="0"/>
                  <a:pt x="5720" y="2939"/>
                  <a:pt x="4858" y="7062"/>
                </a:cubicBezTo>
                <a:cubicBezTo>
                  <a:pt x="4628" y="6992"/>
                  <a:pt x="4391" y="6953"/>
                  <a:pt x="4150" y="6953"/>
                </a:cubicBezTo>
                <a:cubicBezTo>
                  <a:pt x="1857" y="6953"/>
                  <a:pt x="0" y="10233"/>
                  <a:pt x="0" y="14278"/>
                </a:cubicBezTo>
                <a:cubicBezTo>
                  <a:pt x="0" y="18323"/>
                  <a:pt x="1857" y="21600"/>
                  <a:pt x="4150" y="21600"/>
                </a:cubicBezTo>
                <a:cubicBezTo>
                  <a:pt x="4193" y="21600"/>
                  <a:pt x="4237" y="21597"/>
                  <a:pt x="4280" y="21594"/>
                </a:cubicBezTo>
                <a:lnTo>
                  <a:pt x="10532" y="21597"/>
                </a:lnTo>
                <a:cubicBezTo>
                  <a:pt x="10555" y="21598"/>
                  <a:pt x="10579" y="21600"/>
                  <a:pt x="10603" y="21600"/>
                </a:cubicBezTo>
                <a:cubicBezTo>
                  <a:pt x="10626" y="21600"/>
                  <a:pt x="10648" y="21598"/>
                  <a:pt x="10672" y="21597"/>
                </a:cubicBezTo>
                <a:lnTo>
                  <a:pt x="18141" y="21600"/>
                </a:lnTo>
                <a:cubicBezTo>
                  <a:pt x="20051" y="21600"/>
                  <a:pt x="21600" y="18868"/>
                  <a:pt x="21600" y="15496"/>
                </a:cubicBezTo>
                <a:cubicBezTo>
                  <a:pt x="21600" y="12124"/>
                  <a:pt x="20051" y="9389"/>
                  <a:pt x="18141" y="9389"/>
                </a:cubicBezTo>
                <a:cubicBezTo>
                  <a:pt x="17627" y="9389"/>
                  <a:pt x="17139" y="9589"/>
                  <a:pt x="16701" y="9943"/>
                </a:cubicBezTo>
                <a:cubicBezTo>
                  <a:pt x="16453" y="4379"/>
                  <a:pt x="13819" y="0"/>
                  <a:pt x="10603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hueOff val="321133"/>
                  <a:satOff val="-12043"/>
                  <a:lumOff val="-7113"/>
                </a:schemeClr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145" name="Rounded Rectangle"/>
          <p:cNvSpPr/>
          <p:nvPr/>
        </p:nvSpPr>
        <p:spPr>
          <a:xfrm>
            <a:off x="15626512" y="8564534"/>
            <a:ext cx="3319299" cy="3153239"/>
          </a:xfrm>
          <a:prstGeom prst="roundRect">
            <a:avLst>
              <a:gd name="adj" fmla="val 15000"/>
            </a:avLst>
          </a:prstGeom>
          <a:gradFill>
            <a:gsLst>
              <a:gs pos="0">
                <a:schemeClr val="accent3">
                  <a:lumOff val="5363"/>
                </a:schemeClr>
              </a:gs>
              <a:gs pos="100000">
                <a:schemeClr val="accent3">
                  <a:lumOff val="-9685"/>
                </a:schemeClr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146" name="Api"/>
          <p:cNvSpPr/>
          <p:nvPr/>
        </p:nvSpPr>
        <p:spPr>
          <a:xfrm>
            <a:off x="15827841" y="8800756"/>
            <a:ext cx="1269850" cy="12701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6327" y="0"/>
                </a:moveTo>
                <a:lnTo>
                  <a:pt x="0" y="6325"/>
                </a:lnTo>
                <a:lnTo>
                  <a:pt x="0" y="15270"/>
                </a:lnTo>
                <a:lnTo>
                  <a:pt x="6327" y="21600"/>
                </a:lnTo>
                <a:lnTo>
                  <a:pt x="15273" y="21600"/>
                </a:lnTo>
                <a:lnTo>
                  <a:pt x="21600" y="15275"/>
                </a:lnTo>
                <a:lnTo>
                  <a:pt x="21600" y="6325"/>
                </a:lnTo>
                <a:lnTo>
                  <a:pt x="15280" y="0"/>
                </a:lnTo>
                <a:lnTo>
                  <a:pt x="6327" y="0"/>
                </a:lnTo>
                <a:close/>
                <a:moveTo>
                  <a:pt x="6645" y="767"/>
                </a:moveTo>
                <a:lnTo>
                  <a:pt x="14956" y="767"/>
                </a:lnTo>
                <a:lnTo>
                  <a:pt x="20832" y="6642"/>
                </a:lnTo>
                <a:lnTo>
                  <a:pt x="20832" y="14958"/>
                </a:lnTo>
                <a:lnTo>
                  <a:pt x="20838" y="14958"/>
                </a:lnTo>
                <a:lnTo>
                  <a:pt x="14961" y="20833"/>
                </a:lnTo>
                <a:lnTo>
                  <a:pt x="6645" y="20833"/>
                </a:lnTo>
                <a:lnTo>
                  <a:pt x="768" y="14958"/>
                </a:lnTo>
                <a:lnTo>
                  <a:pt x="768" y="6642"/>
                </a:lnTo>
                <a:lnTo>
                  <a:pt x="6645" y="767"/>
                </a:lnTo>
                <a:close/>
                <a:moveTo>
                  <a:pt x="6920" y="1425"/>
                </a:moveTo>
                <a:lnTo>
                  <a:pt x="1425" y="6916"/>
                </a:lnTo>
                <a:lnTo>
                  <a:pt x="1425" y="14684"/>
                </a:lnTo>
                <a:lnTo>
                  <a:pt x="6920" y="20175"/>
                </a:lnTo>
                <a:lnTo>
                  <a:pt x="14687" y="20175"/>
                </a:lnTo>
                <a:lnTo>
                  <a:pt x="20180" y="14684"/>
                </a:lnTo>
                <a:lnTo>
                  <a:pt x="20180" y="6916"/>
                </a:lnTo>
                <a:lnTo>
                  <a:pt x="14687" y="1425"/>
                </a:lnTo>
                <a:lnTo>
                  <a:pt x="6920" y="1425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2">
                  <a:hueOff val="-1101185"/>
                  <a:satOff val="4910"/>
                  <a:lumOff val="-14610"/>
                </a:schemeClr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2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lvl1pPr>
          </a:lstStyle>
          <a:p>
            <a:pPr/>
            <a:r>
              <a:t>Api</a:t>
            </a:r>
          </a:p>
        </p:txBody>
      </p:sp>
      <p:sp>
        <p:nvSpPr>
          <p:cNvPr id="147" name="BL"/>
          <p:cNvSpPr/>
          <p:nvPr/>
        </p:nvSpPr>
        <p:spPr>
          <a:xfrm>
            <a:off x="17392015" y="8800756"/>
            <a:ext cx="1269850" cy="12701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6327" y="0"/>
                </a:moveTo>
                <a:lnTo>
                  <a:pt x="0" y="6325"/>
                </a:lnTo>
                <a:lnTo>
                  <a:pt x="0" y="15270"/>
                </a:lnTo>
                <a:lnTo>
                  <a:pt x="6327" y="21600"/>
                </a:lnTo>
                <a:lnTo>
                  <a:pt x="15273" y="21600"/>
                </a:lnTo>
                <a:lnTo>
                  <a:pt x="21600" y="15275"/>
                </a:lnTo>
                <a:lnTo>
                  <a:pt x="21600" y="6325"/>
                </a:lnTo>
                <a:lnTo>
                  <a:pt x="15280" y="0"/>
                </a:lnTo>
                <a:lnTo>
                  <a:pt x="6327" y="0"/>
                </a:lnTo>
                <a:close/>
                <a:moveTo>
                  <a:pt x="6645" y="767"/>
                </a:moveTo>
                <a:lnTo>
                  <a:pt x="14956" y="767"/>
                </a:lnTo>
                <a:lnTo>
                  <a:pt x="20832" y="6642"/>
                </a:lnTo>
                <a:lnTo>
                  <a:pt x="20832" y="14958"/>
                </a:lnTo>
                <a:lnTo>
                  <a:pt x="20838" y="14958"/>
                </a:lnTo>
                <a:lnTo>
                  <a:pt x="14961" y="20833"/>
                </a:lnTo>
                <a:lnTo>
                  <a:pt x="6645" y="20833"/>
                </a:lnTo>
                <a:lnTo>
                  <a:pt x="768" y="14958"/>
                </a:lnTo>
                <a:lnTo>
                  <a:pt x="768" y="6642"/>
                </a:lnTo>
                <a:lnTo>
                  <a:pt x="6645" y="767"/>
                </a:lnTo>
                <a:close/>
                <a:moveTo>
                  <a:pt x="6920" y="1425"/>
                </a:moveTo>
                <a:lnTo>
                  <a:pt x="1425" y="6916"/>
                </a:lnTo>
                <a:lnTo>
                  <a:pt x="1425" y="14684"/>
                </a:lnTo>
                <a:lnTo>
                  <a:pt x="6920" y="20175"/>
                </a:lnTo>
                <a:lnTo>
                  <a:pt x="14687" y="20175"/>
                </a:lnTo>
                <a:lnTo>
                  <a:pt x="20180" y="14684"/>
                </a:lnTo>
                <a:lnTo>
                  <a:pt x="20180" y="6916"/>
                </a:lnTo>
                <a:lnTo>
                  <a:pt x="14687" y="1425"/>
                </a:lnTo>
                <a:lnTo>
                  <a:pt x="6920" y="1425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2">
                  <a:hueOff val="-1101185"/>
                  <a:satOff val="4910"/>
                  <a:lumOff val="-14610"/>
                </a:schemeClr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2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lvl1pPr>
          </a:lstStyle>
          <a:p>
            <a:pPr/>
            <a:r>
              <a:t>BL</a:t>
            </a:r>
          </a:p>
        </p:txBody>
      </p:sp>
      <p:sp>
        <p:nvSpPr>
          <p:cNvPr id="148" name="API"/>
          <p:cNvSpPr/>
          <p:nvPr/>
        </p:nvSpPr>
        <p:spPr>
          <a:xfrm>
            <a:off x="15713022" y="10164378"/>
            <a:ext cx="1384669" cy="1384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6327" y="0"/>
                </a:moveTo>
                <a:lnTo>
                  <a:pt x="0" y="6325"/>
                </a:lnTo>
                <a:lnTo>
                  <a:pt x="0" y="15270"/>
                </a:lnTo>
                <a:lnTo>
                  <a:pt x="6327" y="21600"/>
                </a:lnTo>
                <a:lnTo>
                  <a:pt x="15273" y="21600"/>
                </a:lnTo>
                <a:lnTo>
                  <a:pt x="21600" y="15275"/>
                </a:lnTo>
                <a:lnTo>
                  <a:pt x="21600" y="6325"/>
                </a:lnTo>
                <a:lnTo>
                  <a:pt x="15280" y="0"/>
                </a:lnTo>
                <a:lnTo>
                  <a:pt x="6327" y="0"/>
                </a:lnTo>
                <a:close/>
                <a:moveTo>
                  <a:pt x="6645" y="767"/>
                </a:moveTo>
                <a:lnTo>
                  <a:pt x="14956" y="767"/>
                </a:lnTo>
                <a:lnTo>
                  <a:pt x="20832" y="6642"/>
                </a:lnTo>
                <a:lnTo>
                  <a:pt x="20832" y="14958"/>
                </a:lnTo>
                <a:lnTo>
                  <a:pt x="20838" y="14958"/>
                </a:lnTo>
                <a:lnTo>
                  <a:pt x="14961" y="20833"/>
                </a:lnTo>
                <a:lnTo>
                  <a:pt x="6645" y="20833"/>
                </a:lnTo>
                <a:lnTo>
                  <a:pt x="768" y="14958"/>
                </a:lnTo>
                <a:lnTo>
                  <a:pt x="768" y="6642"/>
                </a:lnTo>
                <a:lnTo>
                  <a:pt x="6645" y="767"/>
                </a:lnTo>
                <a:close/>
                <a:moveTo>
                  <a:pt x="6920" y="1425"/>
                </a:moveTo>
                <a:lnTo>
                  <a:pt x="1425" y="6916"/>
                </a:lnTo>
                <a:lnTo>
                  <a:pt x="1425" y="14684"/>
                </a:lnTo>
                <a:lnTo>
                  <a:pt x="6920" y="20175"/>
                </a:lnTo>
                <a:lnTo>
                  <a:pt x="14687" y="20175"/>
                </a:lnTo>
                <a:lnTo>
                  <a:pt x="20180" y="14684"/>
                </a:lnTo>
                <a:lnTo>
                  <a:pt x="20180" y="6916"/>
                </a:lnTo>
                <a:lnTo>
                  <a:pt x="14687" y="1425"/>
                </a:lnTo>
                <a:lnTo>
                  <a:pt x="6920" y="1425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2">
                  <a:hueOff val="-1101185"/>
                  <a:satOff val="4910"/>
                  <a:lumOff val="-14610"/>
                </a:schemeClr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2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lvl1pPr>
          </a:lstStyle>
          <a:p>
            <a:pPr/>
            <a:r>
              <a:t>API</a:t>
            </a:r>
          </a:p>
        </p:txBody>
      </p:sp>
      <p:sp>
        <p:nvSpPr>
          <p:cNvPr id="149" name="Can"/>
          <p:cNvSpPr/>
          <p:nvPr/>
        </p:nvSpPr>
        <p:spPr>
          <a:xfrm>
            <a:off x="17392015" y="10279224"/>
            <a:ext cx="1269850" cy="12701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6327" y="0"/>
                </a:moveTo>
                <a:lnTo>
                  <a:pt x="0" y="6325"/>
                </a:lnTo>
                <a:lnTo>
                  <a:pt x="0" y="15270"/>
                </a:lnTo>
                <a:lnTo>
                  <a:pt x="6327" y="21600"/>
                </a:lnTo>
                <a:lnTo>
                  <a:pt x="15273" y="21600"/>
                </a:lnTo>
                <a:lnTo>
                  <a:pt x="21600" y="15275"/>
                </a:lnTo>
                <a:lnTo>
                  <a:pt x="21600" y="6325"/>
                </a:lnTo>
                <a:lnTo>
                  <a:pt x="15280" y="0"/>
                </a:lnTo>
                <a:lnTo>
                  <a:pt x="6327" y="0"/>
                </a:lnTo>
                <a:close/>
                <a:moveTo>
                  <a:pt x="6645" y="767"/>
                </a:moveTo>
                <a:lnTo>
                  <a:pt x="14956" y="767"/>
                </a:lnTo>
                <a:lnTo>
                  <a:pt x="20832" y="6642"/>
                </a:lnTo>
                <a:lnTo>
                  <a:pt x="20832" y="14958"/>
                </a:lnTo>
                <a:lnTo>
                  <a:pt x="20838" y="14958"/>
                </a:lnTo>
                <a:lnTo>
                  <a:pt x="14961" y="20833"/>
                </a:lnTo>
                <a:lnTo>
                  <a:pt x="6645" y="20833"/>
                </a:lnTo>
                <a:lnTo>
                  <a:pt x="768" y="14958"/>
                </a:lnTo>
                <a:lnTo>
                  <a:pt x="768" y="6642"/>
                </a:lnTo>
                <a:lnTo>
                  <a:pt x="6645" y="767"/>
                </a:lnTo>
                <a:close/>
                <a:moveTo>
                  <a:pt x="6920" y="1425"/>
                </a:moveTo>
                <a:lnTo>
                  <a:pt x="1425" y="6916"/>
                </a:lnTo>
                <a:lnTo>
                  <a:pt x="1425" y="14684"/>
                </a:lnTo>
                <a:lnTo>
                  <a:pt x="6920" y="20175"/>
                </a:lnTo>
                <a:lnTo>
                  <a:pt x="14687" y="20175"/>
                </a:lnTo>
                <a:lnTo>
                  <a:pt x="20180" y="14684"/>
                </a:lnTo>
                <a:lnTo>
                  <a:pt x="20180" y="6916"/>
                </a:lnTo>
                <a:lnTo>
                  <a:pt x="14687" y="1425"/>
                </a:lnTo>
                <a:lnTo>
                  <a:pt x="6920" y="1425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2">
                  <a:hueOff val="-1101185"/>
                  <a:satOff val="4910"/>
                  <a:lumOff val="-14610"/>
                </a:schemeClr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2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lvl1pPr>
          </a:lstStyle>
          <a:p>
            <a:pPr/>
            <a:r>
              <a:t>Can</a:t>
            </a:r>
          </a:p>
        </p:txBody>
      </p:sp>
      <p:sp>
        <p:nvSpPr>
          <p:cNvPr id="150" name="API Gateway"/>
          <p:cNvSpPr/>
          <p:nvPr/>
        </p:nvSpPr>
        <p:spPr>
          <a:xfrm>
            <a:off x="5900254" y="6488159"/>
            <a:ext cx="1857070" cy="6143487"/>
          </a:xfrm>
          <a:prstGeom prst="rect">
            <a:avLst/>
          </a:prstGeom>
          <a:gradFill>
            <a:gsLst>
              <a:gs pos="0">
                <a:schemeClr val="accent6">
                  <a:hueOff val="7068528"/>
                  <a:satOff val="-63217"/>
                  <a:lumOff val="21330"/>
                </a:schemeClr>
              </a:gs>
              <a:gs pos="100000">
                <a:schemeClr val="accent6">
                  <a:hueOff val="10811956"/>
                  <a:satOff val="-58544"/>
                  <a:lumOff val="-9736"/>
                </a:schemeClr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2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lvl1pPr>
          </a:lstStyle>
          <a:p>
            <a:pPr/>
            <a:r>
              <a:t>API Gateway</a:t>
            </a:r>
          </a:p>
        </p:txBody>
      </p:sp>
      <p:sp>
        <p:nvSpPr>
          <p:cNvPr id="151" name="OIDC…"/>
          <p:cNvSpPr/>
          <p:nvPr/>
        </p:nvSpPr>
        <p:spPr>
          <a:xfrm>
            <a:off x="5838987" y="4273137"/>
            <a:ext cx="2361860" cy="2039617"/>
          </a:xfrm>
          <a:prstGeom prst="ellipse">
            <a:avLst/>
          </a:prstGeom>
          <a:gradFill>
            <a:gsLst>
              <a:gs pos="0">
                <a:schemeClr val="accent6">
                  <a:hueOff val="7068528"/>
                  <a:satOff val="-63217"/>
                  <a:lumOff val="21330"/>
                </a:schemeClr>
              </a:gs>
              <a:gs pos="100000">
                <a:schemeClr val="accent6">
                  <a:hueOff val="10811956"/>
                  <a:satOff val="-58544"/>
                  <a:lumOff val="-9736"/>
                </a:schemeClr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  <a:r>
              <a:t>OIDC</a:t>
            </a:r>
          </a:p>
          <a:p>
            <a:pPr>
              <a:defRPr sz="32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  <a:r>
              <a:t>AD</a:t>
            </a:r>
          </a:p>
        </p:txBody>
      </p:sp>
      <p:sp>
        <p:nvSpPr>
          <p:cNvPr id="152" name="CDN"/>
          <p:cNvSpPr/>
          <p:nvPr/>
        </p:nvSpPr>
        <p:spPr>
          <a:xfrm>
            <a:off x="4505933" y="7761327"/>
            <a:ext cx="1384669" cy="3349012"/>
          </a:xfrm>
          <a:prstGeom prst="rect">
            <a:avLst/>
          </a:prstGeom>
          <a:gradFill>
            <a:gsLst>
              <a:gs pos="0">
                <a:schemeClr val="accent6">
                  <a:hueOff val="7068528"/>
                  <a:satOff val="-63217"/>
                  <a:lumOff val="21330"/>
                </a:schemeClr>
              </a:gs>
              <a:gs pos="100000">
                <a:schemeClr val="accent6">
                  <a:hueOff val="10811956"/>
                  <a:satOff val="-58544"/>
                  <a:lumOff val="-9736"/>
                </a:schemeClr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2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lvl1pPr>
          </a:lstStyle>
          <a:p>
            <a:pPr/>
            <a:r>
              <a:t>CDN</a:t>
            </a:r>
          </a:p>
        </p:txBody>
      </p:sp>
      <p:sp>
        <p:nvSpPr>
          <p:cNvPr id="153" name="Secret-Vault"/>
          <p:cNvSpPr/>
          <p:nvPr/>
        </p:nvSpPr>
        <p:spPr>
          <a:xfrm>
            <a:off x="19246124" y="8345968"/>
            <a:ext cx="2907581" cy="1665481"/>
          </a:xfrm>
          <a:prstGeom prst="roundRect">
            <a:avLst>
              <a:gd name="adj" fmla="val 24877"/>
            </a:avLst>
          </a:prstGeom>
          <a:gradFill>
            <a:gsLst>
              <a:gs pos="0">
                <a:schemeClr val="accent3">
                  <a:lumOff val="5363"/>
                </a:schemeClr>
              </a:gs>
              <a:gs pos="100000">
                <a:schemeClr val="accent3">
                  <a:lumOff val="-9685"/>
                </a:schemeClr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2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lvl1pPr>
          </a:lstStyle>
          <a:p>
            <a:pPr/>
            <a:r>
              <a:t>Secret-Vault</a:t>
            </a:r>
          </a:p>
        </p:txBody>
      </p:sp>
      <p:sp>
        <p:nvSpPr>
          <p:cNvPr id="154" name="Log,Data Viz  Monitoring"/>
          <p:cNvSpPr/>
          <p:nvPr/>
        </p:nvSpPr>
        <p:spPr>
          <a:xfrm>
            <a:off x="13498537" y="5651472"/>
            <a:ext cx="5305989" cy="2771137"/>
          </a:xfrm>
          <a:prstGeom prst="roundRect">
            <a:avLst>
              <a:gd name="adj" fmla="val 21235"/>
            </a:avLst>
          </a:prstGeom>
          <a:gradFill>
            <a:gsLst>
              <a:gs pos="0">
                <a:schemeClr val="accent3">
                  <a:lumOff val="5363"/>
                </a:schemeClr>
              </a:gs>
              <a:gs pos="100000">
                <a:schemeClr val="accent3">
                  <a:lumOff val="-9685"/>
                </a:schemeClr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2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lvl1pPr>
          </a:lstStyle>
          <a:p>
            <a:pPr/>
            <a:r>
              <a:t>Log,Data Viz  Monitoring </a:t>
            </a:r>
          </a:p>
        </p:txBody>
      </p:sp>
      <p:sp>
        <p:nvSpPr>
          <p:cNvPr id="155" name="CI/CD"/>
          <p:cNvSpPr/>
          <p:nvPr/>
        </p:nvSpPr>
        <p:spPr>
          <a:xfrm>
            <a:off x="9757149" y="4397849"/>
            <a:ext cx="2185087" cy="1790193"/>
          </a:xfrm>
          <a:prstGeom prst="roundRect">
            <a:avLst>
              <a:gd name="adj" fmla="val 15000"/>
            </a:avLst>
          </a:prstGeom>
          <a:gradFill>
            <a:gsLst>
              <a:gs pos="0">
                <a:schemeClr val="accent5"/>
              </a:gs>
              <a:gs pos="100000">
                <a:schemeClr val="accent5">
                  <a:hueOff val="243286"/>
                  <a:satOff val="19694"/>
                  <a:lumOff val="-10952"/>
                </a:schemeClr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2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lvl1pPr>
          </a:lstStyle>
          <a:p>
            <a:pPr/>
            <a:r>
              <a:t>CI/CD</a:t>
            </a:r>
          </a:p>
        </p:txBody>
      </p:sp>
      <p:sp>
        <p:nvSpPr>
          <p:cNvPr id="156" name="Src CODE REPO…"/>
          <p:cNvSpPr/>
          <p:nvPr/>
        </p:nvSpPr>
        <p:spPr>
          <a:xfrm>
            <a:off x="9298296" y="1871213"/>
            <a:ext cx="2907581" cy="2039617"/>
          </a:xfrm>
          <a:prstGeom prst="roundRect">
            <a:avLst>
              <a:gd name="adj" fmla="val 15000"/>
            </a:avLst>
          </a:prstGeom>
          <a:gradFill>
            <a:gsLst>
              <a:gs pos="0">
                <a:schemeClr val="accent5"/>
              </a:gs>
              <a:gs pos="100000">
                <a:schemeClr val="accent5">
                  <a:hueOff val="243286"/>
                  <a:satOff val="19694"/>
                  <a:lumOff val="-10952"/>
                </a:schemeClr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  <a:r>
              <a:t>Src CODE REPO</a:t>
            </a:r>
          </a:p>
          <a:p>
            <a:pPr>
              <a:defRPr sz="32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  <a:r>
              <a:t>Git</a:t>
            </a:r>
          </a:p>
        </p:txBody>
      </p:sp>
      <p:sp>
        <p:nvSpPr>
          <p:cNvPr id="157" name="SQL…"/>
          <p:cNvSpPr/>
          <p:nvPr/>
        </p:nvSpPr>
        <p:spPr>
          <a:xfrm>
            <a:off x="10168210" y="10130590"/>
            <a:ext cx="5157991" cy="24476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639" y="0"/>
                </a:moveTo>
                <a:lnTo>
                  <a:pt x="0" y="21600"/>
                </a:lnTo>
                <a:lnTo>
                  <a:pt x="16961" y="21600"/>
                </a:lnTo>
                <a:lnTo>
                  <a:pt x="21600" y="0"/>
                </a:lnTo>
                <a:lnTo>
                  <a:pt x="4639" y="0"/>
                </a:lnTo>
                <a:close/>
              </a:path>
            </a:pathLst>
          </a:custGeom>
          <a:gradFill>
            <a:gsLst>
              <a:gs pos="0">
                <a:schemeClr val="accent6">
                  <a:hueOff val="7068528"/>
                  <a:satOff val="-63217"/>
                  <a:lumOff val="21330"/>
                </a:schemeClr>
              </a:gs>
              <a:gs pos="100000">
                <a:schemeClr val="accent6">
                  <a:hueOff val="10811956"/>
                  <a:satOff val="-58544"/>
                  <a:lumOff val="-9736"/>
                </a:schemeClr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  <a:r>
              <a:t>SQL</a:t>
            </a:r>
          </a:p>
          <a:p>
            <a:pPr>
              <a:defRPr sz="32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  <a:r>
              <a:t>No-SQL</a:t>
            </a:r>
          </a:p>
        </p:txBody>
      </p:sp>
      <p:sp>
        <p:nvSpPr>
          <p:cNvPr id="158" name="Coins"/>
          <p:cNvSpPr/>
          <p:nvPr/>
        </p:nvSpPr>
        <p:spPr>
          <a:xfrm>
            <a:off x="13417551" y="10278349"/>
            <a:ext cx="1268094" cy="12719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1" y="0"/>
                </a:moveTo>
                <a:cubicBezTo>
                  <a:pt x="7949" y="0"/>
                  <a:pt x="5266" y="392"/>
                  <a:pt x="3255" y="1111"/>
                </a:cubicBezTo>
                <a:cubicBezTo>
                  <a:pt x="1360" y="1787"/>
                  <a:pt x="273" y="2685"/>
                  <a:pt x="273" y="3572"/>
                </a:cubicBezTo>
                <a:cubicBezTo>
                  <a:pt x="273" y="4460"/>
                  <a:pt x="1360" y="5360"/>
                  <a:pt x="3255" y="6035"/>
                </a:cubicBezTo>
                <a:cubicBezTo>
                  <a:pt x="5266" y="6749"/>
                  <a:pt x="7949" y="7147"/>
                  <a:pt x="10801" y="7147"/>
                </a:cubicBezTo>
                <a:cubicBezTo>
                  <a:pt x="13652" y="7147"/>
                  <a:pt x="16334" y="6754"/>
                  <a:pt x="18345" y="6035"/>
                </a:cubicBezTo>
                <a:cubicBezTo>
                  <a:pt x="20240" y="5360"/>
                  <a:pt x="21327" y="4460"/>
                  <a:pt x="21327" y="3572"/>
                </a:cubicBezTo>
                <a:cubicBezTo>
                  <a:pt x="21327" y="2685"/>
                  <a:pt x="20240" y="1787"/>
                  <a:pt x="18345" y="1111"/>
                </a:cubicBezTo>
                <a:cubicBezTo>
                  <a:pt x="16334" y="398"/>
                  <a:pt x="13652" y="0"/>
                  <a:pt x="10801" y="0"/>
                </a:cubicBezTo>
                <a:close/>
                <a:moveTo>
                  <a:pt x="12" y="4505"/>
                </a:moveTo>
                <a:lnTo>
                  <a:pt x="12" y="5914"/>
                </a:lnTo>
                <a:cubicBezTo>
                  <a:pt x="12" y="8033"/>
                  <a:pt x="4846" y="9754"/>
                  <a:pt x="10811" y="9754"/>
                </a:cubicBezTo>
                <a:cubicBezTo>
                  <a:pt x="16776" y="9754"/>
                  <a:pt x="21600" y="8039"/>
                  <a:pt x="21600" y="5914"/>
                </a:cubicBezTo>
                <a:lnTo>
                  <a:pt x="21600" y="4505"/>
                </a:lnTo>
                <a:cubicBezTo>
                  <a:pt x="21136" y="5284"/>
                  <a:pt x="20088" y="5991"/>
                  <a:pt x="18531" y="6541"/>
                </a:cubicBezTo>
                <a:cubicBezTo>
                  <a:pt x="16460" y="7276"/>
                  <a:pt x="13718" y="7679"/>
                  <a:pt x="10806" y="7679"/>
                </a:cubicBezTo>
                <a:cubicBezTo>
                  <a:pt x="7894" y="7679"/>
                  <a:pt x="5146" y="7276"/>
                  <a:pt x="3081" y="6541"/>
                </a:cubicBezTo>
                <a:cubicBezTo>
                  <a:pt x="1524" y="5985"/>
                  <a:pt x="476" y="5284"/>
                  <a:pt x="12" y="4505"/>
                </a:cubicBezTo>
                <a:close/>
                <a:moveTo>
                  <a:pt x="0" y="7320"/>
                </a:moveTo>
                <a:lnTo>
                  <a:pt x="0" y="8284"/>
                </a:lnTo>
                <a:cubicBezTo>
                  <a:pt x="0" y="10402"/>
                  <a:pt x="4836" y="12123"/>
                  <a:pt x="10801" y="12123"/>
                </a:cubicBezTo>
                <a:cubicBezTo>
                  <a:pt x="16766" y="12123"/>
                  <a:pt x="21600" y="10408"/>
                  <a:pt x="21600" y="8284"/>
                </a:cubicBezTo>
                <a:lnTo>
                  <a:pt x="21600" y="7320"/>
                </a:lnTo>
                <a:cubicBezTo>
                  <a:pt x="21458" y="7495"/>
                  <a:pt x="21295" y="7664"/>
                  <a:pt x="21098" y="7827"/>
                </a:cubicBezTo>
                <a:cubicBezTo>
                  <a:pt x="20508" y="8329"/>
                  <a:pt x="19672" y="8769"/>
                  <a:pt x="18618" y="9145"/>
                </a:cubicBezTo>
                <a:cubicBezTo>
                  <a:pt x="16520" y="9891"/>
                  <a:pt x="13745" y="10299"/>
                  <a:pt x="10801" y="10299"/>
                </a:cubicBezTo>
                <a:cubicBezTo>
                  <a:pt x="7856" y="10299"/>
                  <a:pt x="5080" y="9891"/>
                  <a:pt x="2982" y="9145"/>
                </a:cubicBezTo>
                <a:cubicBezTo>
                  <a:pt x="1928" y="8769"/>
                  <a:pt x="1099" y="8329"/>
                  <a:pt x="504" y="7827"/>
                </a:cubicBezTo>
                <a:cubicBezTo>
                  <a:pt x="307" y="7664"/>
                  <a:pt x="142" y="7495"/>
                  <a:pt x="0" y="7320"/>
                </a:cubicBezTo>
                <a:close/>
                <a:moveTo>
                  <a:pt x="0" y="9689"/>
                </a:moveTo>
                <a:lnTo>
                  <a:pt x="0" y="10653"/>
                </a:lnTo>
                <a:cubicBezTo>
                  <a:pt x="0" y="12771"/>
                  <a:pt x="4836" y="14492"/>
                  <a:pt x="10801" y="14492"/>
                </a:cubicBezTo>
                <a:cubicBezTo>
                  <a:pt x="16766" y="14492"/>
                  <a:pt x="21600" y="12777"/>
                  <a:pt x="21600" y="10653"/>
                </a:cubicBezTo>
                <a:lnTo>
                  <a:pt x="21600" y="9689"/>
                </a:lnTo>
                <a:cubicBezTo>
                  <a:pt x="21458" y="9864"/>
                  <a:pt x="21295" y="10033"/>
                  <a:pt x="21098" y="10197"/>
                </a:cubicBezTo>
                <a:cubicBezTo>
                  <a:pt x="20508" y="10698"/>
                  <a:pt x="19672" y="11138"/>
                  <a:pt x="18618" y="11514"/>
                </a:cubicBezTo>
                <a:cubicBezTo>
                  <a:pt x="16520" y="12260"/>
                  <a:pt x="13745" y="12668"/>
                  <a:pt x="10801" y="12668"/>
                </a:cubicBezTo>
                <a:cubicBezTo>
                  <a:pt x="7856" y="12668"/>
                  <a:pt x="5080" y="12260"/>
                  <a:pt x="2982" y="11514"/>
                </a:cubicBezTo>
                <a:cubicBezTo>
                  <a:pt x="1928" y="11138"/>
                  <a:pt x="1099" y="10698"/>
                  <a:pt x="504" y="10197"/>
                </a:cubicBezTo>
                <a:cubicBezTo>
                  <a:pt x="307" y="10033"/>
                  <a:pt x="142" y="9864"/>
                  <a:pt x="0" y="9689"/>
                </a:cubicBezTo>
                <a:close/>
                <a:moveTo>
                  <a:pt x="0" y="12059"/>
                </a:moveTo>
                <a:lnTo>
                  <a:pt x="0" y="13022"/>
                </a:lnTo>
                <a:cubicBezTo>
                  <a:pt x="0" y="15141"/>
                  <a:pt x="4836" y="16862"/>
                  <a:pt x="10801" y="16862"/>
                </a:cubicBezTo>
                <a:cubicBezTo>
                  <a:pt x="16766" y="16862"/>
                  <a:pt x="21600" y="15146"/>
                  <a:pt x="21600" y="13022"/>
                </a:cubicBezTo>
                <a:lnTo>
                  <a:pt x="21600" y="12059"/>
                </a:lnTo>
                <a:cubicBezTo>
                  <a:pt x="21458" y="12233"/>
                  <a:pt x="21295" y="12402"/>
                  <a:pt x="21098" y="12566"/>
                </a:cubicBezTo>
                <a:cubicBezTo>
                  <a:pt x="20508" y="13067"/>
                  <a:pt x="19672" y="13507"/>
                  <a:pt x="18618" y="13883"/>
                </a:cubicBezTo>
                <a:cubicBezTo>
                  <a:pt x="16520" y="14629"/>
                  <a:pt x="13745" y="15037"/>
                  <a:pt x="10801" y="15037"/>
                </a:cubicBezTo>
                <a:cubicBezTo>
                  <a:pt x="7856" y="15037"/>
                  <a:pt x="5080" y="14629"/>
                  <a:pt x="2982" y="13883"/>
                </a:cubicBezTo>
                <a:cubicBezTo>
                  <a:pt x="1928" y="13507"/>
                  <a:pt x="1099" y="13067"/>
                  <a:pt x="504" y="12566"/>
                </a:cubicBezTo>
                <a:cubicBezTo>
                  <a:pt x="307" y="12402"/>
                  <a:pt x="142" y="12233"/>
                  <a:pt x="0" y="12059"/>
                </a:cubicBezTo>
                <a:close/>
                <a:moveTo>
                  <a:pt x="0" y="14428"/>
                </a:moveTo>
                <a:lnTo>
                  <a:pt x="0" y="15391"/>
                </a:lnTo>
                <a:cubicBezTo>
                  <a:pt x="0" y="17510"/>
                  <a:pt x="4836" y="19231"/>
                  <a:pt x="10801" y="19231"/>
                </a:cubicBezTo>
                <a:cubicBezTo>
                  <a:pt x="16766" y="19231"/>
                  <a:pt x="21600" y="17515"/>
                  <a:pt x="21600" y="15391"/>
                </a:cubicBezTo>
                <a:lnTo>
                  <a:pt x="21600" y="14428"/>
                </a:lnTo>
                <a:cubicBezTo>
                  <a:pt x="21458" y="14602"/>
                  <a:pt x="21295" y="14772"/>
                  <a:pt x="21098" y="14935"/>
                </a:cubicBezTo>
                <a:cubicBezTo>
                  <a:pt x="20508" y="15436"/>
                  <a:pt x="19672" y="15877"/>
                  <a:pt x="18618" y="16252"/>
                </a:cubicBezTo>
                <a:cubicBezTo>
                  <a:pt x="16520" y="16998"/>
                  <a:pt x="13745" y="17406"/>
                  <a:pt x="10801" y="17406"/>
                </a:cubicBezTo>
                <a:cubicBezTo>
                  <a:pt x="7856" y="17406"/>
                  <a:pt x="5080" y="16998"/>
                  <a:pt x="2982" y="16252"/>
                </a:cubicBezTo>
                <a:cubicBezTo>
                  <a:pt x="1928" y="15877"/>
                  <a:pt x="1099" y="15436"/>
                  <a:pt x="504" y="14935"/>
                </a:cubicBezTo>
                <a:cubicBezTo>
                  <a:pt x="307" y="14772"/>
                  <a:pt x="142" y="14602"/>
                  <a:pt x="0" y="14428"/>
                </a:cubicBezTo>
                <a:close/>
                <a:moveTo>
                  <a:pt x="0" y="16797"/>
                </a:moveTo>
                <a:lnTo>
                  <a:pt x="0" y="17760"/>
                </a:lnTo>
                <a:cubicBezTo>
                  <a:pt x="0" y="19879"/>
                  <a:pt x="4836" y="21600"/>
                  <a:pt x="10801" y="21600"/>
                </a:cubicBezTo>
                <a:cubicBezTo>
                  <a:pt x="16766" y="21600"/>
                  <a:pt x="21600" y="19879"/>
                  <a:pt x="21600" y="17760"/>
                </a:cubicBezTo>
                <a:lnTo>
                  <a:pt x="21600" y="16797"/>
                </a:lnTo>
                <a:cubicBezTo>
                  <a:pt x="21458" y="16971"/>
                  <a:pt x="21295" y="17141"/>
                  <a:pt x="21098" y="17304"/>
                </a:cubicBezTo>
                <a:cubicBezTo>
                  <a:pt x="20508" y="17805"/>
                  <a:pt x="19672" y="18246"/>
                  <a:pt x="18618" y="18622"/>
                </a:cubicBezTo>
                <a:cubicBezTo>
                  <a:pt x="16520" y="19368"/>
                  <a:pt x="13745" y="19775"/>
                  <a:pt x="10801" y="19775"/>
                </a:cubicBezTo>
                <a:cubicBezTo>
                  <a:pt x="7856" y="19775"/>
                  <a:pt x="5080" y="19368"/>
                  <a:pt x="2982" y="18622"/>
                </a:cubicBezTo>
                <a:cubicBezTo>
                  <a:pt x="1928" y="18246"/>
                  <a:pt x="1099" y="17805"/>
                  <a:pt x="504" y="17304"/>
                </a:cubicBezTo>
                <a:cubicBezTo>
                  <a:pt x="307" y="17141"/>
                  <a:pt x="142" y="16971"/>
                  <a:pt x="0" y="16797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2">
                  <a:hueOff val="-1101185"/>
                  <a:satOff val="4910"/>
                  <a:lumOff val="-14610"/>
                </a:schemeClr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159" name="Coins"/>
          <p:cNvSpPr/>
          <p:nvPr/>
        </p:nvSpPr>
        <p:spPr>
          <a:xfrm>
            <a:off x="11007262" y="10278349"/>
            <a:ext cx="1268094" cy="12719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1" y="0"/>
                </a:moveTo>
                <a:cubicBezTo>
                  <a:pt x="7949" y="0"/>
                  <a:pt x="5266" y="392"/>
                  <a:pt x="3255" y="1111"/>
                </a:cubicBezTo>
                <a:cubicBezTo>
                  <a:pt x="1360" y="1787"/>
                  <a:pt x="273" y="2685"/>
                  <a:pt x="273" y="3572"/>
                </a:cubicBezTo>
                <a:cubicBezTo>
                  <a:pt x="273" y="4460"/>
                  <a:pt x="1360" y="5360"/>
                  <a:pt x="3255" y="6035"/>
                </a:cubicBezTo>
                <a:cubicBezTo>
                  <a:pt x="5266" y="6749"/>
                  <a:pt x="7949" y="7147"/>
                  <a:pt x="10801" y="7147"/>
                </a:cubicBezTo>
                <a:cubicBezTo>
                  <a:pt x="13652" y="7147"/>
                  <a:pt x="16334" y="6754"/>
                  <a:pt x="18345" y="6035"/>
                </a:cubicBezTo>
                <a:cubicBezTo>
                  <a:pt x="20240" y="5360"/>
                  <a:pt x="21327" y="4460"/>
                  <a:pt x="21327" y="3572"/>
                </a:cubicBezTo>
                <a:cubicBezTo>
                  <a:pt x="21327" y="2685"/>
                  <a:pt x="20240" y="1787"/>
                  <a:pt x="18345" y="1111"/>
                </a:cubicBezTo>
                <a:cubicBezTo>
                  <a:pt x="16334" y="398"/>
                  <a:pt x="13652" y="0"/>
                  <a:pt x="10801" y="0"/>
                </a:cubicBezTo>
                <a:close/>
                <a:moveTo>
                  <a:pt x="12" y="4505"/>
                </a:moveTo>
                <a:lnTo>
                  <a:pt x="12" y="5914"/>
                </a:lnTo>
                <a:cubicBezTo>
                  <a:pt x="12" y="8033"/>
                  <a:pt x="4846" y="9754"/>
                  <a:pt x="10811" y="9754"/>
                </a:cubicBezTo>
                <a:cubicBezTo>
                  <a:pt x="16776" y="9754"/>
                  <a:pt x="21600" y="8039"/>
                  <a:pt x="21600" y="5914"/>
                </a:cubicBezTo>
                <a:lnTo>
                  <a:pt x="21600" y="4505"/>
                </a:lnTo>
                <a:cubicBezTo>
                  <a:pt x="21136" y="5284"/>
                  <a:pt x="20088" y="5991"/>
                  <a:pt x="18531" y="6541"/>
                </a:cubicBezTo>
                <a:cubicBezTo>
                  <a:pt x="16460" y="7276"/>
                  <a:pt x="13718" y="7679"/>
                  <a:pt x="10806" y="7679"/>
                </a:cubicBezTo>
                <a:cubicBezTo>
                  <a:pt x="7894" y="7679"/>
                  <a:pt x="5146" y="7276"/>
                  <a:pt x="3081" y="6541"/>
                </a:cubicBezTo>
                <a:cubicBezTo>
                  <a:pt x="1524" y="5985"/>
                  <a:pt x="476" y="5284"/>
                  <a:pt x="12" y="4505"/>
                </a:cubicBezTo>
                <a:close/>
                <a:moveTo>
                  <a:pt x="0" y="7320"/>
                </a:moveTo>
                <a:lnTo>
                  <a:pt x="0" y="8284"/>
                </a:lnTo>
                <a:cubicBezTo>
                  <a:pt x="0" y="10402"/>
                  <a:pt x="4836" y="12123"/>
                  <a:pt x="10801" y="12123"/>
                </a:cubicBezTo>
                <a:cubicBezTo>
                  <a:pt x="16766" y="12123"/>
                  <a:pt x="21600" y="10408"/>
                  <a:pt x="21600" y="8284"/>
                </a:cubicBezTo>
                <a:lnTo>
                  <a:pt x="21600" y="7320"/>
                </a:lnTo>
                <a:cubicBezTo>
                  <a:pt x="21458" y="7495"/>
                  <a:pt x="21295" y="7664"/>
                  <a:pt x="21098" y="7827"/>
                </a:cubicBezTo>
                <a:cubicBezTo>
                  <a:pt x="20508" y="8329"/>
                  <a:pt x="19672" y="8769"/>
                  <a:pt x="18618" y="9145"/>
                </a:cubicBezTo>
                <a:cubicBezTo>
                  <a:pt x="16520" y="9891"/>
                  <a:pt x="13745" y="10299"/>
                  <a:pt x="10801" y="10299"/>
                </a:cubicBezTo>
                <a:cubicBezTo>
                  <a:pt x="7856" y="10299"/>
                  <a:pt x="5080" y="9891"/>
                  <a:pt x="2982" y="9145"/>
                </a:cubicBezTo>
                <a:cubicBezTo>
                  <a:pt x="1928" y="8769"/>
                  <a:pt x="1099" y="8329"/>
                  <a:pt x="504" y="7827"/>
                </a:cubicBezTo>
                <a:cubicBezTo>
                  <a:pt x="307" y="7664"/>
                  <a:pt x="142" y="7495"/>
                  <a:pt x="0" y="7320"/>
                </a:cubicBezTo>
                <a:close/>
                <a:moveTo>
                  <a:pt x="0" y="9689"/>
                </a:moveTo>
                <a:lnTo>
                  <a:pt x="0" y="10653"/>
                </a:lnTo>
                <a:cubicBezTo>
                  <a:pt x="0" y="12771"/>
                  <a:pt x="4836" y="14492"/>
                  <a:pt x="10801" y="14492"/>
                </a:cubicBezTo>
                <a:cubicBezTo>
                  <a:pt x="16766" y="14492"/>
                  <a:pt x="21600" y="12777"/>
                  <a:pt x="21600" y="10653"/>
                </a:cubicBezTo>
                <a:lnTo>
                  <a:pt x="21600" y="9689"/>
                </a:lnTo>
                <a:cubicBezTo>
                  <a:pt x="21458" y="9864"/>
                  <a:pt x="21295" y="10033"/>
                  <a:pt x="21098" y="10197"/>
                </a:cubicBezTo>
                <a:cubicBezTo>
                  <a:pt x="20508" y="10698"/>
                  <a:pt x="19672" y="11138"/>
                  <a:pt x="18618" y="11514"/>
                </a:cubicBezTo>
                <a:cubicBezTo>
                  <a:pt x="16520" y="12260"/>
                  <a:pt x="13745" y="12668"/>
                  <a:pt x="10801" y="12668"/>
                </a:cubicBezTo>
                <a:cubicBezTo>
                  <a:pt x="7856" y="12668"/>
                  <a:pt x="5080" y="12260"/>
                  <a:pt x="2982" y="11514"/>
                </a:cubicBezTo>
                <a:cubicBezTo>
                  <a:pt x="1928" y="11138"/>
                  <a:pt x="1099" y="10698"/>
                  <a:pt x="504" y="10197"/>
                </a:cubicBezTo>
                <a:cubicBezTo>
                  <a:pt x="307" y="10033"/>
                  <a:pt x="142" y="9864"/>
                  <a:pt x="0" y="9689"/>
                </a:cubicBezTo>
                <a:close/>
                <a:moveTo>
                  <a:pt x="0" y="12059"/>
                </a:moveTo>
                <a:lnTo>
                  <a:pt x="0" y="13022"/>
                </a:lnTo>
                <a:cubicBezTo>
                  <a:pt x="0" y="15141"/>
                  <a:pt x="4836" y="16862"/>
                  <a:pt x="10801" y="16862"/>
                </a:cubicBezTo>
                <a:cubicBezTo>
                  <a:pt x="16766" y="16862"/>
                  <a:pt x="21600" y="15146"/>
                  <a:pt x="21600" y="13022"/>
                </a:cubicBezTo>
                <a:lnTo>
                  <a:pt x="21600" y="12059"/>
                </a:lnTo>
                <a:cubicBezTo>
                  <a:pt x="21458" y="12233"/>
                  <a:pt x="21295" y="12402"/>
                  <a:pt x="21098" y="12566"/>
                </a:cubicBezTo>
                <a:cubicBezTo>
                  <a:pt x="20508" y="13067"/>
                  <a:pt x="19672" y="13507"/>
                  <a:pt x="18618" y="13883"/>
                </a:cubicBezTo>
                <a:cubicBezTo>
                  <a:pt x="16520" y="14629"/>
                  <a:pt x="13745" y="15037"/>
                  <a:pt x="10801" y="15037"/>
                </a:cubicBezTo>
                <a:cubicBezTo>
                  <a:pt x="7856" y="15037"/>
                  <a:pt x="5080" y="14629"/>
                  <a:pt x="2982" y="13883"/>
                </a:cubicBezTo>
                <a:cubicBezTo>
                  <a:pt x="1928" y="13507"/>
                  <a:pt x="1099" y="13067"/>
                  <a:pt x="504" y="12566"/>
                </a:cubicBezTo>
                <a:cubicBezTo>
                  <a:pt x="307" y="12402"/>
                  <a:pt x="142" y="12233"/>
                  <a:pt x="0" y="12059"/>
                </a:cubicBezTo>
                <a:close/>
                <a:moveTo>
                  <a:pt x="0" y="14428"/>
                </a:moveTo>
                <a:lnTo>
                  <a:pt x="0" y="15391"/>
                </a:lnTo>
                <a:cubicBezTo>
                  <a:pt x="0" y="17510"/>
                  <a:pt x="4836" y="19231"/>
                  <a:pt x="10801" y="19231"/>
                </a:cubicBezTo>
                <a:cubicBezTo>
                  <a:pt x="16766" y="19231"/>
                  <a:pt x="21600" y="17515"/>
                  <a:pt x="21600" y="15391"/>
                </a:cubicBezTo>
                <a:lnTo>
                  <a:pt x="21600" y="14428"/>
                </a:lnTo>
                <a:cubicBezTo>
                  <a:pt x="21458" y="14602"/>
                  <a:pt x="21295" y="14772"/>
                  <a:pt x="21098" y="14935"/>
                </a:cubicBezTo>
                <a:cubicBezTo>
                  <a:pt x="20508" y="15436"/>
                  <a:pt x="19672" y="15877"/>
                  <a:pt x="18618" y="16252"/>
                </a:cubicBezTo>
                <a:cubicBezTo>
                  <a:pt x="16520" y="16998"/>
                  <a:pt x="13745" y="17406"/>
                  <a:pt x="10801" y="17406"/>
                </a:cubicBezTo>
                <a:cubicBezTo>
                  <a:pt x="7856" y="17406"/>
                  <a:pt x="5080" y="16998"/>
                  <a:pt x="2982" y="16252"/>
                </a:cubicBezTo>
                <a:cubicBezTo>
                  <a:pt x="1928" y="15877"/>
                  <a:pt x="1099" y="15436"/>
                  <a:pt x="504" y="14935"/>
                </a:cubicBezTo>
                <a:cubicBezTo>
                  <a:pt x="307" y="14772"/>
                  <a:pt x="142" y="14602"/>
                  <a:pt x="0" y="14428"/>
                </a:cubicBezTo>
                <a:close/>
                <a:moveTo>
                  <a:pt x="0" y="16797"/>
                </a:moveTo>
                <a:lnTo>
                  <a:pt x="0" y="17760"/>
                </a:lnTo>
                <a:cubicBezTo>
                  <a:pt x="0" y="19879"/>
                  <a:pt x="4836" y="21600"/>
                  <a:pt x="10801" y="21600"/>
                </a:cubicBezTo>
                <a:cubicBezTo>
                  <a:pt x="16766" y="21600"/>
                  <a:pt x="21600" y="19879"/>
                  <a:pt x="21600" y="17760"/>
                </a:cubicBezTo>
                <a:lnTo>
                  <a:pt x="21600" y="16797"/>
                </a:lnTo>
                <a:cubicBezTo>
                  <a:pt x="21458" y="16971"/>
                  <a:pt x="21295" y="17141"/>
                  <a:pt x="21098" y="17304"/>
                </a:cubicBezTo>
                <a:cubicBezTo>
                  <a:pt x="20508" y="17805"/>
                  <a:pt x="19672" y="18246"/>
                  <a:pt x="18618" y="18622"/>
                </a:cubicBezTo>
                <a:cubicBezTo>
                  <a:pt x="16520" y="19368"/>
                  <a:pt x="13745" y="19775"/>
                  <a:pt x="10801" y="19775"/>
                </a:cubicBezTo>
                <a:cubicBezTo>
                  <a:pt x="7856" y="19775"/>
                  <a:pt x="5080" y="19368"/>
                  <a:pt x="2982" y="18622"/>
                </a:cubicBezTo>
                <a:cubicBezTo>
                  <a:pt x="1928" y="18246"/>
                  <a:pt x="1099" y="17805"/>
                  <a:pt x="504" y="17304"/>
                </a:cubicBezTo>
                <a:cubicBezTo>
                  <a:pt x="307" y="17141"/>
                  <a:pt x="142" y="16971"/>
                  <a:pt x="0" y="16797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2">
                  <a:hueOff val="-1101185"/>
                  <a:satOff val="4910"/>
                  <a:lumOff val="-14610"/>
                </a:schemeClr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160" name="Secret-Files"/>
          <p:cNvSpPr/>
          <p:nvPr/>
        </p:nvSpPr>
        <p:spPr>
          <a:xfrm>
            <a:off x="19246124" y="10081559"/>
            <a:ext cx="2907581" cy="1665481"/>
          </a:xfrm>
          <a:prstGeom prst="roundRect">
            <a:avLst>
              <a:gd name="adj" fmla="val 24877"/>
            </a:avLst>
          </a:prstGeom>
          <a:gradFill>
            <a:gsLst>
              <a:gs pos="0">
                <a:schemeClr val="accent3">
                  <a:lumOff val="5363"/>
                </a:schemeClr>
              </a:gs>
              <a:gs pos="100000">
                <a:schemeClr val="accent3">
                  <a:lumOff val="-9685"/>
                </a:schemeClr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2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lvl1pPr>
          </a:lstStyle>
          <a:p>
            <a:pPr/>
            <a:r>
              <a:t>Secret-Files</a:t>
            </a:r>
          </a:p>
        </p:txBody>
      </p:sp>
      <p:sp>
        <p:nvSpPr>
          <p:cNvPr id="161" name="Scatter Graph"/>
          <p:cNvSpPr/>
          <p:nvPr/>
        </p:nvSpPr>
        <p:spPr>
          <a:xfrm>
            <a:off x="13892441" y="5659167"/>
            <a:ext cx="1211450" cy="12082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94" y="0"/>
                </a:moveTo>
                <a:cubicBezTo>
                  <a:pt x="87" y="0"/>
                  <a:pt x="0" y="87"/>
                  <a:pt x="0" y="194"/>
                </a:cubicBezTo>
                <a:lnTo>
                  <a:pt x="0" y="21406"/>
                </a:lnTo>
                <a:cubicBezTo>
                  <a:pt x="0" y="21513"/>
                  <a:pt x="87" y="21600"/>
                  <a:pt x="194" y="21600"/>
                </a:cubicBezTo>
                <a:lnTo>
                  <a:pt x="21406" y="21600"/>
                </a:lnTo>
                <a:cubicBezTo>
                  <a:pt x="21513" y="21600"/>
                  <a:pt x="21600" y="21513"/>
                  <a:pt x="21600" y="21406"/>
                </a:cubicBezTo>
                <a:lnTo>
                  <a:pt x="21600" y="20822"/>
                </a:lnTo>
                <a:cubicBezTo>
                  <a:pt x="21600" y="20715"/>
                  <a:pt x="21513" y="20628"/>
                  <a:pt x="21406" y="20628"/>
                </a:cubicBezTo>
                <a:lnTo>
                  <a:pt x="1163" y="20628"/>
                </a:lnTo>
                <a:cubicBezTo>
                  <a:pt x="1057" y="20628"/>
                  <a:pt x="970" y="20541"/>
                  <a:pt x="970" y="20434"/>
                </a:cubicBezTo>
                <a:lnTo>
                  <a:pt x="970" y="194"/>
                </a:lnTo>
                <a:cubicBezTo>
                  <a:pt x="970" y="87"/>
                  <a:pt x="883" y="0"/>
                  <a:pt x="776" y="0"/>
                </a:cubicBezTo>
                <a:lnTo>
                  <a:pt x="194" y="0"/>
                </a:lnTo>
                <a:close/>
                <a:moveTo>
                  <a:pt x="14855" y="4365"/>
                </a:moveTo>
                <a:cubicBezTo>
                  <a:pt x="14545" y="4365"/>
                  <a:pt x="14235" y="4483"/>
                  <a:pt x="13998" y="4721"/>
                </a:cubicBezTo>
                <a:cubicBezTo>
                  <a:pt x="13525" y="5195"/>
                  <a:pt x="13525" y="5964"/>
                  <a:pt x="13998" y="6439"/>
                </a:cubicBezTo>
                <a:cubicBezTo>
                  <a:pt x="14472" y="6913"/>
                  <a:pt x="15239" y="6913"/>
                  <a:pt x="15712" y="6439"/>
                </a:cubicBezTo>
                <a:cubicBezTo>
                  <a:pt x="16185" y="5964"/>
                  <a:pt x="16185" y="5195"/>
                  <a:pt x="15712" y="4721"/>
                </a:cubicBezTo>
                <a:cubicBezTo>
                  <a:pt x="15475" y="4483"/>
                  <a:pt x="15165" y="4365"/>
                  <a:pt x="14855" y="4365"/>
                </a:cubicBezTo>
                <a:close/>
                <a:moveTo>
                  <a:pt x="4336" y="6020"/>
                </a:moveTo>
                <a:cubicBezTo>
                  <a:pt x="4026" y="6020"/>
                  <a:pt x="3716" y="6139"/>
                  <a:pt x="3479" y="6376"/>
                </a:cubicBezTo>
                <a:cubicBezTo>
                  <a:pt x="3006" y="6851"/>
                  <a:pt x="3006" y="7620"/>
                  <a:pt x="3479" y="8095"/>
                </a:cubicBezTo>
                <a:cubicBezTo>
                  <a:pt x="3953" y="8569"/>
                  <a:pt x="4720" y="8569"/>
                  <a:pt x="5193" y="8095"/>
                </a:cubicBezTo>
                <a:cubicBezTo>
                  <a:pt x="5666" y="7620"/>
                  <a:pt x="5666" y="6851"/>
                  <a:pt x="5193" y="6376"/>
                </a:cubicBezTo>
                <a:cubicBezTo>
                  <a:pt x="4956" y="6139"/>
                  <a:pt x="4646" y="6020"/>
                  <a:pt x="4336" y="6020"/>
                </a:cubicBezTo>
                <a:close/>
                <a:moveTo>
                  <a:pt x="9154" y="9823"/>
                </a:moveTo>
                <a:cubicBezTo>
                  <a:pt x="8844" y="9823"/>
                  <a:pt x="8534" y="9942"/>
                  <a:pt x="8297" y="10179"/>
                </a:cubicBezTo>
                <a:cubicBezTo>
                  <a:pt x="7824" y="10653"/>
                  <a:pt x="7824" y="11422"/>
                  <a:pt x="8297" y="11897"/>
                </a:cubicBezTo>
                <a:cubicBezTo>
                  <a:pt x="8770" y="12372"/>
                  <a:pt x="9537" y="12372"/>
                  <a:pt x="10011" y="11897"/>
                </a:cubicBezTo>
                <a:cubicBezTo>
                  <a:pt x="10484" y="11422"/>
                  <a:pt x="10484" y="10653"/>
                  <a:pt x="10011" y="10179"/>
                </a:cubicBezTo>
                <a:cubicBezTo>
                  <a:pt x="9774" y="9942"/>
                  <a:pt x="9464" y="9823"/>
                  <a:pt x="9154" y="9823"/>
                </a:cubicBezTo>
                <a:close/>
                <a:moveTo>
                  <a:pt x="16522" y="12697"/>
                </a:moveTo>
                <a:cubicBezTo>
                  <a:pt x="16211" y="12697"/>
                  <a:pt x="15901" y="12816"/>
                  <a:pt x="15665" y="13053"/>
                </a:cubicBezTo>
                <a:cubicBezTo>
                  <a:pt x="15191" y="13528"/>
                  <a:pt x="15191" y="14297"/>
                  <a:pt x="15665" y="14771"/>
                </a:cubicBezTo>
                <a:cubicBezTo>
                  <a:pt x="16138" y="15246"/>
                  <a:pt x="16905" y="15246"/>
                  <a:pt x="17378" y="14771"/>
                </a:cubicBezTo>
                <a:cubicBezTo>
                  <a:pt x="17852" y="14297"/>
                  <a:pt x="17852" y="13528"/>
                  <a:pt x="17378" y="13053"/>
                </a:cubicBezTo>
                <a:cubicBezTo>
                  <a:pt x="17142" y="12816"/>
                  <a:pt x="16832" y="12697"/>
                  <a:pt x="16522" y="12697"/>
                </a:cubicBezTo>
                <a:close/>
                <a:moveTo>
                  <a:pt x="6257" y="15838"/>
                </a:moveTo>
                <a:cubicBezTo>
                  <a:pt x="5947" y="15838"/>
                  <a:pt x="5637" y="15957"/>
                  <a:pt x="5400" y="16194"/>
                </a:cubicBezTo>
                <a:cubicBezTo>
                  <a:pt x="4927" y="16669"/>
                  <a:pt x="4927" y="17438"/>
                  <a:pt x="5400" y="17912"/>
                </a:cubicBezTo>
                <a:cubicBezTo>
                  <a:pt x="5873" y="18387"/>
                  <a:pt x="6640" y="18387"/>
                  <a:pt x="7114" y="17912"/>
                </a:cubicBezTo>
                <a:cubicBezTo>
                  <a:pt x="7587" y="17438"/>
                  <a:pt x="7587" y="16669"/>
                  <a:pt x="7114" y="16194"/>
                </a:cubicBezTo>
                <a:cubicBezTo>
                  <a:pt x="6877" y="15957"/>
                  <a:pt x="6567" y="15838"/>
                  <a:pt x="6257" y="15838"/>
                </a:cubicBezTo>
                <a:close/>
              </a:path>
            </a:pathLst>
          </a:custGeom>
          <a:gradFill>
            <a:gsLst>
              <a:gs pos="0">
                <a:schemeClr val="accent6">
                  <a:hueOff val="7068528"/>
                  <a:satOff val="-63217"/>
                  <a:lumOff val="21330"/>
                </a:schemeClr>
              </a:gs>
              <a:gs pos="100000">
                <a:srgbClr val="020202"/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162" name="Bell Curve"/>
          <p:cNvSpPr/>
          <p:nvPr/>
        </p:nvSpPr>
        <p:spPr>
          <a:xfrm>
            <a:off x="15515691" y="5629130"/>
            <a:ext cx="1271684" cy="12683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94" y="0"/>
                </a:moveTo>
                <a:cubicBezTo>
                  <a:pt x="87" y="0"/>
                  <a:pt x="0" y="87"/>
                  <a:pt x="0" y="194"/>
                </a:cubicBezTo>
                <a:lnTo>
                  <a:pt x="0" y="21404"/>
                </a:lnTo>
                <a:cubicBezTo>
                  <a:pt x="0" y="21511"/>
                  <a:pt x="87" y="21600"/>
                  <a:pt x="194" y="21600"/>
                </a:cubicBezTo>
                <a:lnTo>
                  <a:pt x="21406" y="21600"/>
                </a:lnTo>
                <a:cubicBezTo>
                  <a:pt x="21513" y="21600"/>
                  <a:pt x="21600" y="21511"/>
                  <a:pt x="21600" y="21404"/>
                </a:cubicBezTo>
                <a:lnTo>
                  <a:pt x="21600" y="20822"/>
                </a:lnTo>
                <a:cubicBezTo>
                  <a:pt x="21600" y="20715"/>
                  <a:pt x="21513" y="20628"/>
                  <a:pt x="21406" y="20628"/>
                </a:cubicBezTo>
                <a:lnTo>
                  <a:pt x="12165" y="20628"/>
                </a:lnTo>
                <a:lnTo>
                  <a:pt x="12165" y="19779"/>
                </a:lnTo>
                <a:lnTo>
                  <a:pt x="11626" y="19779"/>
                </a:lnTo>
                <a:lnTo>
                  <a:pt x="11626" y="20628"/>
                </a:lnTo>
                <a:lnTo>
                  <a:pt x="1163" y="20628"/>
                </a:lnTo>
                <a:cubicBezTo>
                  <a:pt x="1057" y="20628"/>
                  <a:pt x="970" y="20539"/>
                  <a:pt x="970" y="20432"/>
                </a:cubicBezTo>
                <a:lnTo>
                  <a:pt x="970" y="194"/>
                </a:lnTo>
                <a:cubicBezTo>
                  <a:pt x="970" y="87"/>
                  <a:pt x="883" y="0"/>
                  <a:pt x="776" y="0"/>
                </a:cubicBezTo>
                <a:lnTo>
                  <a:pt x="194" y="0"/>
                </a:lnTo>
                <a:close/>
                <a:moveTo>
                  <a:pt x="11876" y="5159"/>
                </a:moveTo>
                <a:cubicBezTo>
                  <a:pt x="10741" y="5159"/>
                  <a:pt x="10243" y="6260"/>
                  <a:pt x="10080" y="6621"/>
                </a:cubicBezTo>
                <a:cubicBezTo>
                  <a:pt x="9717" y="7423"/>
                  <a:pt x="9465" y="8488"/>
                  <a:pt x="9172" y="9720"/>
                </a:cubicBezTo>
                <a:cubicBezTo>
                  <a:pt x="8905" y="10847"/>
                  <a:pt x="8601" y="12125"/>
                  <a:pt x="8166" y="13338"/>
                </a:cubicBezTo>
                <a:cubicBezTo>
                  <a:pt x="7432" y="15385"/>
                  <a:pt x="6483" y="16961"/>
                  <a:pt x="5344" y="18024"/>
                </a:cubicBezTo>
                <a:cubicBezTo>
                  <a:pt x="4185" y="19106"/>
                  <a:pt x="2822" y="19654"/>
                  <a:pt x="1293" y="19654"/>
                </a:cubicBezTo>
                <a:lnTo>
                  <a:pt x="1293" y="20410"/>
                </a:lnTo>
                <a:cubicBezTo>
                  <a:pt x="4654" y="20410"/>
                  <a:pt x="7277" y="18053"/>
                  <a:pt x="8876" y="13593"/>
                </a:cubicBezTo>
                <a:cubicBezTo>
                  <a:pt x="9325" y="12340"/>
                  <a:pt x="9634" y="11040"/>
                  <a:pt x="9906" y="9894"/>
                </a:cubicBezTo>
                <a:cubicBezTo>
                  <a:pt x="10433" y="7671"/>
                  <a:pt x="10849" y="5916"/>
                  <a:pt x="11876" y="5916"/>
                </a:cubicBezTo>
                <a:cubicBezTo>
                  <a:pt x="12815" y="5916"/>
                  <a:pt x="13161" y="7265"/>
                  <a:pt x="13648" y="9467"/>
                </a:cubicBezTo>
                <a:cubicBezTo>
                  <a:pt x="13935" y="10763"/>
                  <a:pt x="14259" y="12232"/>
                  <a:pt x="14842" y="13651"/>
                </a:cubicBezTo>
                <a:cubicBezTo>
                  <a:pt x="16579" y="17884"/>
                  <a:pt x="19106" y="20410"/>
                  <a:pt x="21600" y="20410"/>
                </a:cubicBezTo>
                <a:lnTo>
                  <a:pt x="21600" y="19654"/>
                </a:lnTo>
                <a:cubicBezTo>
                  <a:pt x="20557" y="19654"/>
                  <a:pt x="19457" y="19095"/>
                  <a:pt x="18417" y="18035"/>
                </a:cubicBezTo>
                <a:cubicBezTo>
                  <a:pt x="17339" y="16937"/>
                  <a:pt x="16343" y="15322"/>
                  <a:pt x="15538" y="13362"/>
                </a:cubicBezTo>
                <a:cubicBezTo>
                  <a:pt x="14981" y="12004"/>
                  <a:pt x="14664" y="10569"/>
                  <a:pt x="14384" y="9303"/>
                </a:cubicBezTo>
                <a:cubicBezTo>
                  <a:pt x="14136" y="8183"/>
                  <a:pt x="13923" y="7216"/>
                  <a:pt x="13593" y="6489"/>
                </a:cubicBezTo>
                <a:cubicBezTo>
                  <a:pt x="13186" y="5595"/>
                  <a:pt x="12624" y="5159"/>
                  <a:pt x="11876" y="5159"/>
                </a:cubicBezTo>
                <a:close/>
                <a:moveTo>
                  <a:pt x="11626" y="6692"/>
                </a:moveTo>
                <a:lnTo>
                  <a:pt x="11626" y="7703"/>
                </a:lnTo>
                <a:lnTo>
                  <a:pt x="12165" y="7703"/>
                </a:lnTo>
                <a:lnTo>
                  <a:pt x="12165" y="6692"/>
                </a:lnTo>
                <a:lnTo>
                  <a:pt x="11626" y="6692"/>
                </a:lnTo>
                <a:close/>
                <a:moveTo>
                  <a:pt x="11596" y="8905"/>
                </a:moveTo>
                <a:lnTo>
                  <a:pt x="11596" y="9916"/>
                </a:lnTo>
                <a:lnTo>
                  <a:pt x="12135" y="9916"/>
                </a:lnTo>
                <a:lnTo>
                  <a:pt x="12135" y="8905"/>
                </a:lnTo>
                <a:lnTo>
                  <a:pt x="11596" y="8905"/>
                </a:lnTo>
                <a:close/>
                <a:moveTo>
                  <a:pt x="11626" y="11293"/>
                </a:moveTo>
                <a:lnTo>
                  <a:pt x="11626" y="12305"/>
                </a:lnTo>
                <a:lnTo>
                  <a:pt x="12165" y="12305"/>
                </a:lnTo>
                <a:lnTo>
                  <a:pt x="12165" y="11293"/>
                </a:lnTo>
                <a:lnTo>
                  <a:pt x="11626" y="11293"/>
                </a:lnTo>
                <a:close/>
                <a:moveTo>
                  <a:pt x="11596" y="13316"/>
                </a:moveTo>
                <a:lnTo>
                  <a:pt x="11596" y="14327"/>
                </a:lnTo>
                <a:lnTo>
                  <a:pt x="12135" y="14327"/>
                </a:lnTo>
                <a:lnTo>
                  <a:pt x="12135" y="13316"/>
                </a:lnTo>
                <a:lnTo>
                  <a:pt x="11596" y="13316"/>
                </a:lnTo>
                <a:close/>
                <a:moveTo>
                  <a:pt x="11626" y="15435"/>
                </a:moveTo>
                <a:lnTo>
                  <a:pt x="11626" y="16446"/>
                </a:lnTo>
                <a:lnTo>
                  <a:pt x="12165" y="16446"/>
                </a:lnTo>
                <a:lnTo>
                  <a:pt x="12165" y="15435"/>
                </a:lnTo>
                <a:lnTo>
                  <a:pt x="11626" y="15435"/>
                </a:lnTo>
                <a:close/>
                <a:moveTo>
                  <a:pt x="11596" y="17590"/>
                </a:moveTo>
                <a:lnTo>
                  <a:pt x="11596" y="18601"/>
                </a:lnTo>
                <a:lnTo>
                  <a:pt x="12135" y="18601"/>
                </a:lnTo>
                <a:lnTo>
                  <a:pt x="12135" y="17590"/>
                </a:lnTo>
                <a:lnTo>
                  <a:pt x="11596" y="1759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2">
                  <a:hueOff val="-1101185"/>
                  <a:satOff val="4910"/>
                  <a:lumOff val="-14610"/>
                </a:schemeClr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163" name="Function Graph"/>
          <p:cNvSpPr/>
          <p:nvPr/>
        </p:nvSpPr>
        <p:spPr>
          <a:xfrm>
            <a:off x="17199345" y="5617695"/>
            <a:ext cx="1274191" cy="12657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93" y="0"/>
                </a:moveTo>
                <a:cubicBezTo>
                  <a:pt x="87" y="0"/>
                  <a:pt x="0" y="87"/>
                  <a:pt x="0" y="194"/>
                </a:cubicBezTo>
                <a:lnTo>
                  <a:pt x="0" y="21404"/>
                </a:lnTo>
                <a:cubicBezTo>
                  <a:pt x="0" y="21511"/>
                  <a:pt x="87" y="21600"/>
                  <a:pt x="193" y="21600"/>
                </a:cubicBezTo>
                <a:lnTo>
                  <a:pt x="21322" y="21600"/>
                </a:lnTo>
                <a:cubicBezTo>
                  <a:pt x="21428" y="21600"/>
                  <a:pt x="21514" y="21511"/>
                  <a:pt x="21514" y="21404"/>
                </a:cubicBezTo>
                <a:lnTo>
                  <a:pt x="21514" y="20822"/>
                </a:lnTo>
                <a:cubicBezTo>
                  <a:pt x="21514" y="20715"/>
                  <a:pt x="21428" y="20628"/>
                  <a:pt x="21322" y="20628"/>
                </a:cubicBezTo>
                <a:lnTo>
                  <a:pt x="1159" y="20628"/>
                </a:lnTo>
                <a:cubicBezTo>
                  <a:pt x="1052" y="20628"/>
                  <a:pt x="966" y="20539"/>
                  <a:pt x="966" y="20432"/>
                </a:cubicBezTo>
                <a:lnTo>
                  <a:pt x="966" y="194"/>
                </a:lnTo>
                <a:cubicBezTo>
                  <a:pt x="966" y="87"/>
                  <a:pt x="879" y="0"/>
                  <a:pt x="773" y="0"/>
                </a:cubicBezTo>
                <a:lnTo>
                  <a:pt x="193" y="0"/>
                </a:lnTo>
                <a:close/>
                <a:moveTo>
                  <a:pt x="4579" y="3635"/>
                </a:moveTo>
                <a:cubicBezTo>
                  <a:pt x="4069" y="3635"/>
                  <a:pt x="3973" y="4313"/>
                  <a:pt x="3893" y="5269"/>
                </a:cubicBezTo>
                <a:cubicBezTo>
                  <a:pt x="3826" y="6066"/>
                  <a:pt x="3789" y="7155"/>
                  <a:pt x="3747" y="8309"/>
                </a:cubicBezTo>
                <a:cubicBezTo>
                  <a:pt x="3722" y="9023"/>
                  <a:pt x="3694" y="9757"/>
                  <a:pt x="3660" y="10474"/>
                </a:cubicBezTo>
                <a:lnTo>
                  <a:pt x="1430" y="10474"/>
                </a:lnTo>
                <a:lnTo>
                  <a:pt x="1430" y="11230"/>
                </a:lnTo>
                <a:lnTo>
                  <a:pt x="4374" y="11230"/>
                </a:lnTo>
                <a:lnTo>
                  <a:pt x="4393" y="10873"/>
                </a:lnTo>
                <a:cubicBezTo>
                  <a:pt x="4437" y="10037"/>
                  <a:pt x="4467" y="9172"/>
                  <a:pt x="4497" y="8336"/>
                </a:cubicBezTo>
                <a:cubicBezTo>
                  <a:pt x="4526" y="7507"/>
                  <a:pt x="4560" y="6578"/>
                  <a:pt x="4607" y="5814"/>
                </a:cubicBezTo>
                <a:cubicBezTo>
                  <a:pt x="4621" y="5979"/>
                  <a:pt x="4635" y="6160"/>
                  <a:pt x="4648" y="6361"/>
                </a:cubicBezTo>
                <a:cubicBezTo>
                  <a:pt x="4720" y="7486"/>
                  <a:pt x="4764" y="8893"/>
                  <a:pt x="4805" y="10253"/>
                </a:cubicBezTo>
                <a:cubicBezTo>
                  <a:pt x="4814" y="10545"/>
                  <a:pt x="4823" y="10836"/>
                  <a:pt x="4832" y="11121"/>
                </a:cubicBezTo>
                <a:lnTo>
                  <a:pt x="4839" y="11340"/>
                </a:lnTo>
                <a:cubicBezTo>
                  <a:pt x="4882" y="12712"/>
                  <a:pt x="4923" y="14008"/>
                  <a:pt x="5011" y="14987"/>
                </a:cubicBezTo>
                <a:cubicBezTo>
                  <a:pt x="5108" y="16050"/>
                  <a:pt x="5236" y="16930"/>
                  <a:pt x="5835" y="16930"/>
                </a:cubicBezTo>
                <a:cubicBezTo>
                  <a:pt x="6373" y="16930"/>
                  <a:pt x="6497" y="16190"/>
                  <a:pt x="6594" y="15296"/>
                </a:cubicBezTo>
                <a:cubicBezTo>
                  <a:pt x="6678" y="14518"/>
                  <a:pt x="6726" y="13520"/>
                  <a:pt x="6772" y="12555"/>
                </a:cubicBezTo>
                <a:cubicBezTo>
                  <a:pt x="6796" y="12043"/>
                  <a:pt x="6820" y="11560"/>
                  <a:pt x="6847" y="11132"/>
                </a:cubicBezTo>
                <a:cubicBezTo>
                  <a:pt x="6861" y="10921"/>
                  <a:pt x="6874" y="10707"/>
                  <a:pt x="6888" y="10495"/>
                </a:cubicBezTo>
                <a:cubicBezTo>
                  <a:pt x="6933" y="9765"/>
                  <a:pt x="6992" y="8813"/>
                  <a:pt x="7072" y="8108"/>
                </a:cubicBezTo>
                <a:cubicBezTo>
                  <a:pt x="7130" y="8632"/>
                  <a:pt x="7171" y="9283"/>
                  <a:pt x="7206" y="9828"/>
                </a:cubicBezTo>
                <a:cubicBezTo>
                  <a:pt x="7234" y="10257"/>
                  <a:pt x="7265" y="10701"/>
                  <a:pt x="7300" y="11138"/>
                </a:cubicBezTo>
                <a:cubicBezTo>
                  <a:pt x="7355" y="11811"/>
                  <a:pt x="7430" y="12670"/>
                  <a:pt x="7538" y="13325"/>
                </a:cubicBezTo>
                <a:cubicBezTo>
                  <a:pt x="7649" y="13995"/>
                  <a:pt x="7799" y="14650"/>
                  <a:pt x="8291" y="14650"/>
                </a:cubicBezTo>
                <a:cubicBezTo>
                  <a:pt x="8807" y="14650"/>
                  <a:pt x="8920" y="13936"/>
                  <a:pt x="8993" y="13463"/>
                </a:cubicBezTo>
                <a:cubicBezTo>
                  <a:pt x="9075" y="12940"/>
                  <a:pt x="9130" y="12285"/>
                  <a:pt x="9183" y="11651"/>
                </a:cubicBezTo>
                <a:cubicBezTo>
                  <a:pt x="9198" y="11475"/>
                  <a:pt x="9212" y="11303"/>
                  <a:pt x="9226" y="11141"/>
                </a:cubicBezTo>
                <a:cubicBezTo>
                  <a:pt x="9311" y="10194"/>
                  <a:pt x="9403" y="9541"/>
                  <a:pt x="9501" y="9185"/>
                </a:cubicBezTo>
                <a:cubicBezTo>
                  <a:pt x="9633" y="9696"/>
                  <a:pt x="9726" y="10669"/>
                  <a:pt x="9771" y="11144"/>
                </a:cubicBezTo>
                <a:cubicBezTo>
                  <a:pt x="9831" y="11767"/>
                  <a:pt x="9905" y="12254"/>
                  <a:pt x="9993" y="12594"/>
                </a:cubicBezTo>
                <a:cubicBezTo>
                  <a:pt x="10054" y="12832"/>
                  <a:pt x="10198" y="13391"/>
                  <a:pt x="10653" y="13391"/>
                </a:cubicBezTo>
                <a:cubicBezTo>
                  <a:pt x="11032" y="13391"/>
                  <a:pt x="11217" y="12975"/>
                  <a:pt x="11349" y="12567"/>
                </a:cubicBezTo>
                <a:cubicBezTo>
                  <a:pt x="11467" y="12203"/>
                  <a:pt x="11579" y="11704"/>
                  <a:pt x="11661" y="11165"/>
                </a:cubicBezTo>
                <a:cubicBezTo>
                  <a:pt x="11745" y="10615"/>
                  <a:pt x="11876" y="10261"/>
                  <a:pt x="11971" y="10086"/>
                </a:cubicBezTo>
                <a:cubicBezTo>
                  <a:pt x="12053" y="10269"/>
                  <a:pt x="12153" y="10639"/>
                  <a:pt x="12271" y="11188"/>
                </a:cubicBezTo>
                <a:cubicBezTo>
                  <a:pt x="12485" y="12183"/>
                  <a:pt x="12763" y="12626"/>
                  <a:pt x="13173" y="12626"/>
                </a:cubicBezTo>
                <a:cubicBezTo>
                  <a:pt x="13612" y="12626"/>
                  <a:pt x="13946" y="12143"/>
                  <a:pt x="14166" y="11193"/>
                </a:cubicBezTo>
                <a:cubicBezTo>
                  <a:pt x="14230" y="10915"/>
                  <a:pt x="14317" y="10721"/>
                  <a:pt x="14384" y="10609"/>
                </a:cubicBezTo>
                <a:cubicBezTo>
                  <a:pt x="14442" y="10712"/>
                  <a:pt x="14507" y="10855"/>
                  <a:pt x="14553" y="10955"/>
                </a:cubicBezTo>
                <a:cubicBezTo>
                  <a:pt x="14603" y="11064"/>
                  <a:pt x="14655" y="11175"/>
                  <a:pt x="14711" y="11283"/>
                </a:cubicBezTo>
                <a:cubicBezTo>
                  <a:pt x="14963" y="11766"/>
                  <a:pt x="15162" y="12149"/>
                  <a:pt x="15638" y="12149"/>
                </a:cubicBezTo>
                <a:cubicBezTo>
                  <a:pt x="16094" y="12149"/>
                  <a:pt x="16314" y="11747"/>
                  <a:pt x="16475" y="11453"/>
                </a:cubicBezTo>
                <a:cubicBezTo>
                  <a:pt x="16502" y="11402"/>
                  <a:pt x="16532" y="11350"/>
                  <a:pt x="16562" y="11300"/>
                </a:cubicBezTo>
                <a:cubicBezTo>
                  <a:pt x="16588" y="11255"/>
                  <a:pt x="16611" y="11213"/>
                  <a:pt x="16634" y="11173"/>
                </a:cubicBezTo>
                <a:cubicBezTo>
                  <a:pt x="16703" y="11053"/>
                  <a:pt x="16782" y="10918"/>
                  <a:pt x="16828" y="10864"/>
                </a:cubicBezTo>
                <a:cubicBezTo>
                  <a:pt x="16903" y="10914"/>
                  <a:pt x="17032" y="11105"/>
                  <a:pt x="17112" y="11224"/>
                </a:cubicBezTo>
                <a:lnTo>
                  <a:pt x="17155" y="11291"/>
                </a:lnTo>
                <a:cubicBezTo>
                  <a:pt x="17177" y="11324"/>
                  <a:pt x="17200" y="11356"/>
                  <a:pt x="17222" y="11389"/>
                </a:cubicBezTo>
                <a:cubicBezTo>
                  <a:pt x="17416" y="11682"/>
                  <a:pt x="17656" y="12047"/>
                  <a:pt x="18076" y="12047"/>
                </a:cubicBezTo>
                <a:cubicBezTo>
                  <a:pt x="18508" y="12047"/>
                  <a:pt x="18724" y="11727"/>
                  <a:pt x="18882" y="11494"/>
                </a:cubicBezTo>
                <a:cubicBezTo>
                  <a:pt x="18919" y="11439"/>
                  <a:pt x="18953" y="11387"/>
                  <a:pt x="18989" y="11340"/>
                </a:cubicBezTo>
                <a:cubicBezTo>
                  <a:pt x="19096" y="11202"/>
                  <a:pt x="19183" y="11125"/>
                  <a:pt x="19231" y="11090"/>
                </a:cubicBezTo>
                <a:cubicBezTo>
                  <a:pt x="19285" y="11117"/>
                  <a:pt x="19403" y="11188"/>
                  <a:pt x="19622" y="11387"/>
                </a:cubicBezTo>
                <a:cubicBezTo>
                  <a:pt x="19919" y="11658"/>
                  <a:pt x="20277" y="11689"/>
                  <a:pt x="20520" y="11689"/>
                </a:cubicBezTo>
                <a:cubicBezTo>
                  <a:pt x="20701" y="11689"/>
                  <a:pt x="20939" y="11612"/>
                  <a:pt x="21281" y="11494"/>
                </a:cubicBezTo>
                <a:cubicBezTo>
                  <a:pt x="21406" y="11451"/>
                  <a:pt x="21535" y="11406"/>
                  <a:pt x="21600" y="11391"/>
                </a:cubicBezTo>
                <a:lnTo>
                  <a:pt x="21429" y="10655"/>
                </a:lnTo>
                <a:cubicBezTo>
                  <a:pt x="21326" y="10679"/>
                  <a:pt x="21192" y="10724"/>
                  <a:pt x="21037" y="10778"/>
                </a:cubicBezTo>
                <a:cubicBezTo>
                  <a:pt x="20885" y="10831"/>
                  <a:pt x="20601" y="10929"/>
                  <a:pt x="20520" y="10933"/>
                </a:cubicBezTo>
                <a:cubicBezTo>
                  <a:pt x="20323" y="10933"/>
                  <a:pt x="20208" y="10903"/>
                  <a:pt x="20125" y="10827"/>
                </a:cubicBezTo>
                <a:cubicBezTo>
                  <a:pt x="19729" y="10468"/>
                  <a:pt x="19465" y="10321"/>
                  <a:pt x="19209" y="10321"/>
                </a:cubicBezTo>
                <a:cubicBezTo>
                  <a:pt x="18891" y="10321"/>
                  <a:pt x="18593" y="10623"/>
                  <a:pt x="18398" y="10876"/>
                </a:cubicBezTo>
                <a:cubicBezTo>
                  <a:pt x="18347" y="10942"/>
                  <a:pt x="18300" y="11009"/>
                  <a:pt x="18260" y="11068"/>
                </a:cubicBezTo>
                <a:cubicBezTo>
                  <a:pt x="18214" y="11137"/>
                  <a:pt x="18131" y="11262"/>
                  <a:pt x="18089" y="11288"/>
                </a:cubicBezTo>
                <a:cubicBezTo>
                  <a:pt x="18025" y="11240"/>
                  <a:pt x="17915" y="11074"/>
                  <a:pt x="17848" y="10972"/>
                </a:cubicBezTo>
                <a:cubicBezTo>
                  <a:pt x="17824" y="10936"/>
                  <a:pt x="17800" y="10899"/>
                  <a:pt x="17776" y="10864"/>
                </a:cubicBezTo>
                <a:lnTo>
                  <a:pt x="17734" y="10800"/>
                </a:lnTo>
                <a:cubicBezTo>
                  <a:pt x="17524" y="10488"/>
                  <a:pt x="17262" y="10100"/>
                  <a:pt x="16820" y="10100"/>
                </a:cubicBezTo>
                <a:cubicBezTo>
                  <a:pt x="16386" y="10100"/>
                  <a:pt x="16200" y="10421"/>
                  <a:pt x="15985" y="10793"/>
                </a:cubicBezTo>
                <a:cubicBezTo>
                  <a:pt x="15963" y="10832"/>
                  <a:pt x="15940" y="10873"/>
                  <a:pt x="15915" y="10916"/>
                </a:cubicBezTo>
                <a:cubicBezTo>
                  <a:pt x="15881" y="10974"/>
                  <a:pt x="15849" y="11031"/>
                  <a:pt x="15817" y="11089"/>
                </a:cubicBezTo>
                <a:cubicBezTo>
                  <a:pt x="15768" y="11179"/>
                  <a:pt x="15689" y="11322"/>
                  <a:pt x="15636" y="11379"/>
                </a:cubicBezTo>
                <a:cubicBezTo>
                  <a:pt x="15569" y="11303"/>
                  <a:pt x="15455" y="11083"/>
                  <a:pt x="15376" y="10932"/>
                </a:cubicBezTo>
                <a:cubicBezTo>
                  <a:pt x="15329" y="10841"/>
                  <a:pt x="15281" y="10738"/>
                  <a:pt x="15236" y="10638"/>
                </a:cubicBezTo>
                <a:cubicBezTo>
                  <a:pt x="15037" y="10207"/>
                  <a:pt x="14832" y="9760"/>
                  <a:pt x="14392" y="9760"/>
                </a:cubicBezTo>
                <a:cubicBezTo>
                  <a:pt x="14192" y="9760"/>
                  <a:pt x="13698" y="9883"/>
                  <a:pt x="13435" y="11021"/>
                </a:cubicBezTo>
                <a:cubicBezTo>
                  <a:pt x="13357" y="11357"/>
                  <a:pt x="13273" y="11579"/>
                  <a:pt x="13205" y="11715"/>
                </a:cubicBezTo>
                <a:cubicBezTo>
                  <a:pt x="13148" y="11575"/>
                  <a:pt x="13076" y="11355"/>
                  <a:pt x="13006" y="11028"/>
                </a:cubicBezTo>
                <a:cubicBezTo>
                  <a:pt x="12807" y="10105"/>
                  <a:pt x="12620" y="9232"/>
                  <a:pt x="11964" y="9232"/>
                </a:cubicBezTo>
                <a:cubicBezTo>
                  <a:pt x="11677" y="9232"/>
                  <a:pt x="11160" y="9468"/>
                  <a:pt x="10918" y="11050"/>
                </a:cubicBezTo>
                <a:cubicBezTo>
                  <a:pt x="10841" y="11554"/>
                  <a:pt x="10754" y="11935"/>
                  <a:pt x="10675" y="12204"/>
                </a:cubicBezTo>
                <a:cubicBezTo>
                  <a:pt x="10626" y="11959"/>
                  <a:pt x="10570" y="11599"/>
                  <a:pt x="10519" y="11072"/>
                </a:cubicBezTo>
                <a:cubicBezTo>
                  <a:pt x="10347" y="9278"/>
                  <a:pt x="10207" y="8177"/>
                  <a:pt x="9518" y="8177"/>
                </a:cubicBezTo>
                <a:cubicBezTo>
                  <a:pt x="8791" y="8177"/>
                  <a:pt x="8635" y="9324"/>
                  <a:pt x="8479" y="11073"/>
                </a:cubicBezTo>
                <a:cubicBezTo>
                  <a:pt x="8464" y="11237"/>
                  <a:pt x="8450" y="11410"/>
                  <a:pt x="8435" y="11586"/>
                </a:cubicBezTo>
                <a:cubicBezTo>
                  <a:pt x="8399" y="12017"/>
                  <a:pt x="8343" y="12660"/>
                  <a:pt x="8274" y="13176"/>
                </a:cubicBezTo>
                <a:cubicBezTo>
                  <a:pt x="8205" y="12735"/>
                  <a:pt x="8129" y="12070"/>
                  <a:pt x="8048" y="11077"/>
                </a:cubicBezTo>
                <a:cubicBezTo>
                  <a:pt x="8013" y="10647"/>
                  <a:pt x="7985" y="10205"/>
                  <a:pt x="7957" y="9779"/>
                </a:cubicBezTo>
                <a:cubicBezTo>
                  <a:pt x="7906" y="8996"/>
                  <a:pt x="7857" y="8257"/>
                  <a:pt x="7778" y="7708"/>
                </a:cubicBezTo>
                <a:cubicBezTo>
                  <a:pt x="7718" y="7289"/>
                  <a:pt x="7605" y="6511"/>
                  <a:pt x="7054" y="6511"/>
                </a:cubicBezTo>
                <a:cubicBezTo>
                  <a:pt x="6549" y="6511"/>
                  <a:pt x="6428" y="7160"/>
                  <a:pt x="6333" y="7946"/>
                </a:cubicBezTo>
                <a:cubicBezTo>
                  <a:pt x="6250" y="8624"/>
                  <a:pt x="6196" y="9510"/>
                  <a:pt x="6138" y="10447"/>
                </a:cubicBezTo>
                <a:cubicBezTo>
                  <a:pt x="6125" y="10659"/>
                  <a:pt x="6111" y="10872"/>
                  <a:pt x="6098" y="11084"/>
                </a:cubicBezTo>
                <a:cubicBezTo>
                  <a:pt x="6070" y="11517"/>
                  <a:pt x="6047" y="12003"/>
                  <a:pt x="6022" y="12518"/>
                </a:cubicBezTo>
                <a:cubicBezTo>
                  <a:pt x="5981" y="13382"/>
                  <a:pt x="5921" y="14640"/>
                  <a:pt x="5820" y="15463"/>
                </a:cubicBezTo>
                <a:cubicBezTo>
                  <a:pt x="5790" y="15243"/>
                  <a:pt x="5761" y="14961"/>
                  <a:pt x="5734" y="14601"/>
                </a:cubicBezTo>
                <a:cubicBezTo>
                  <a:pt x="5665" y="13683"/>
                  <a:pt x="5629" y="12532"/>
                  <a:pt x="5590" y="11315"/>
                </a:cubicBezTo>
                <a:lnTo>
                  <a:pt x="5581" y="11095"/>
                </a:lnTo>
                <a:cubicBezTo>
                  <a:pt x="5572" y="10811"/>
                  <a:pt x="5564" y="10521"/>
                  <a:pt x="5555" y="10230"/>
                </a:cubicBezTo>
                <a:cubicBezTo>
                  <a:pt x="5509" y="8720"/>
                  <a:pt x="5461" y="7158"/>
                  <a:pt x="5374" y="5970"/>
                </a:cubicBezTo>
                <a:cubicBezTo>
                  <a:pt x="5325" y="5317"/>
                  <a:pt x="5270" y="4832"/>
                  <a:pt x="5203" y="4489"/>
                </a:cubicBezTo>
                <a:cubicBezTo>
                  <a:pt x="5148" y="4212"/>
                  <a:pt x="5034" y="3635"/>
                  <a:pt x="4579" y="3635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2">
                  <a:hueOff val="-1101185"/>
                  <a:satOff val="4910"/>
                  <a:lumOff val="-14610"/>
                </a:schemeClr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164" name="Arrow"/>
          <p:cNvSpPr/>
          <p:nvPr/>
        </p:nvSpPr>
        <p:spPr>
          <a:xfrm>
            <a:off x="7743710" y="8924902"/>
            <a:ext cx="7918442" cy="1270001"/>
          </a:xfrm>
          <a:prstGeom prst="rightArrow">
            <a:avLst>
              <a:gd name="adj1" fmla="val 32000"/>
              <a:gd name="adj2" fmla="val 64000"/>
            </a:avLst>
          </a:prstGeom>
          <a:gradFill>
            <a:gsLst>
              <a:gs pos="0">
                <a:schemeClr val="accent2"/>
              </a:gs>
              <a:gs pos="100000">
                <a:schemeClr val="accent2">
                  <a:hueOff val="-1101185"/>
                  <a:satOff val="4910"/>
                  <a:lumOff val="-14610"/>
                </a:schemeClr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165" name="Line"/>
          <p:cNvSpPr/>
          <p:nvPr/>
        </p:nvSpPr>
        <p:spPr>
          <a:xfrm>
            <a:off x="11531237" y="6047342"/>
            <a:ext cx="3948558" cy="3143054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166" name="Lambda"/>
          <p:cNvSpPr/>
          <p:nvPr/>
        </p:nvSpPr>
        <p:spPr>
          <a:xfrm>
            <a:off x="11067931" y="7429348"/>
            <a:ext cx="1989010" cy="1270152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2">
                  <a:hueOff val="-1101185"/>
                  <a:satOff val="4910"/>
                  <a:lumOff val="-14610"/>
                </a:schemeClr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2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lvl1pPr>
          </a:lstStyle>
          <a:p>
            <a:pPr/>
            <a:r>
              <a:t>Lambda</a:t>
            </a:r>
          </a:p>
        </p:txBody>
      </p:sp>
      <p:sp>
        <p:nvSpPr>
          <p:cNvPr id="167" name="Lambda"/>
          <p:cNvSpPr/>
          <p:nvPr/>
        </p:nvSpPr>
        <p:spPr>
          <a:xfrm>
            <a:off x="9030797" y="7524240"/>
            <a:ext cx="1989010" cy="1270152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2">
                  <a:hueOff val="-1101185"/>
                  <a:satOff val="4910"/>
                  <a:lumOff val="-14610"/>
                </a:schemeClr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2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lvl1pPr>
          </a:lstStyle>
          <a:p>
            <a:pPr/>
            <a:r>
              <a:t>Lambda</a:t>
            </a:r>
          </a:p>
        </p:txBody>
      </p:sp>
      <p:sp>
        <p:nvSpPr>
          <p:cNvPr id="168" name="Blob Store /s3"/>
          <p:cNvSpPr/>
          <p:nvPr/>
        </p:nvSpPr>
        <p:spPr>
          <a:xfrm>
            <a:off x="15306887" y="3283971"/>
            <a:ext cx="1269850" cy="1665481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2">
                  <a:hueOff val="-1101185"/>
                  <a:satOff val="4910"/>
                  <a:lumOff val="-14610"/>
                </a:schemeClr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2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lvl1pPr>
          </a:lstStyle>
          <a:p>
            <a:pPr/>
            <a:r>
              <a:t>Blob Store /s3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93449" y="3078321"/>
            <a:ext cx="16278829" cy="774198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K8 Cluste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K8 Cluster</a:t>
            </a:r>
          </a:p>
        </p:txBody>
      </p:sp>
      <p:sp>
        <p:nvSpPr>
          <p:cNvPr id="173" name="Rounded Rectangle"/>
          <p:cNvSpPr/>
          <p:nvPr/>
        </p:nvSpPr>
        <p:spPr>
          <a:xfrm>
            <a:off x="3462385" y="4229571"/>
            <a:ext cx="15710335" cy="7861669"/>
          </a:xfrm>
          <a:prstGeom prst="roundRect">
            <a:avLst>
              <a:gd name="adj" fmla="val 14497"/>
            </a:avLst>
          </a:prstGeom>
          <a:gradFill>
            <a:gsLst>
              <a:gs pos="0">
                <a:schemeClr val="accent3">
                  <a:lumOff val="5363"/>
                </a:schemeClr>
              </a:gs>
              <a:gs pos="100000">
                <a:schemeClr val="accent3">
                  <a:lumOff val="-9685"/>
                </a:schemeClr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174" name="Api"/>
          <p:cNvSpPr/>
          <p:nvPr/>
        </p:nvSpPr>
        <p:spPr>
          <a:xfrm>
            <a:off x="4257226" y="4751041"/>
            <a:ext cx="1269850" cy="12701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6327" y="0"/>
                </a:moveTo>
                <a:lnTo>
                  <a:pt x="0" y="6325"/>
                </a:lnTo>
                <a:lnTo>
                  <a:pt x="0" y="15270"/>
                </a:lnTo>
                <a:lnTo>
                  <a:pt x="6327" y="21600"/>
                </a:lnTo>
                <a:lnTo>
                  <a:pt x="15273" y="21600"/>
                </a:lnTo>
                <a:lnTo>
                  <a:pt x="21600" y="15275"/>
                </a:lnTo>
                <a:lnTo>
                  <a:pt x="21600" y="6325"/>
                </a:lnTo>
                <a:lnTo>
                  <a:pt x="15280" y="0"/>
                </a:lnTo>
                <a:lnTo>
                  <a:pt x="6327" y="0"/>
                </a:lnTo>
                <a:close/>
                <a:moveTo>
                  <a:pt x="6645" y="767"/>
                </a:moveTo>
                <a:lnTo>
                  <a:pt x="14956" y="767"/>
                </a:lnTo>
                <a:lnTo>
                  <a:pt x="20832" y="6642"/>
                </a:lnTo>
                <a:lnTo>
                  <a:pt x="20832" y="14958"/>
                </a:lnTo>
                <a:lnTo>
                  <a:pt x="20838" y="14958"/>
                </a:lnTo>
                <a:lnTo>
                  <a:pt x="14961" y="20833"/>
                </a:lnTo>
                <a:lnTo>
                  <a:pt x="6645" y="20833"/>
                </a:lnTo>
                <a:lnTo>
                  <a:pt x="768" y="14958"/>
                </a:lnTo>
                <a:lnTo>
                  <a:pt x="768" y="6642"/>
                </a:lnTo>
                <a:lnTo>
                  <a:pt x="6645" y="767"/>
                </a:lnTo>
                <a:close/>
                <a:moveTo>
                  <a:pt x="6920" y="1425"/>
                </a:moveTo>
                <a:lnTo>
                  <a:pt x="1425" y="6916"/>
                </a:lnTo>
                <a:lnTo>
                  <a:pt x="1425" y="14684"/>
                </a:lnTo>
                <a:lnTo>
                  <a:pt x="6920" y="20175"/>
                </a:lnTo>
                <a:lnTo>
                  <a:pt x="14687" y="20175"/>
                </a:lnTo>
                <a:lnTo>
                  <a:pt x="20180" y="14684"/>
                </a:lnTo>
                <a:lnTo>
                  <a:pt x="20180" y="6916"/>
                </a:lnTo>
                <a:lnTo>
                  <a:pt x="14687" y="1425"/>
                </a:lnTo>
                <a:lnTo>
                  <a:pt x="6920" y="1425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2">
                  <a:hueOff val="-1101185"/>
                  <a:satOff val="4910"/>
                  <a:lumOff val="-14610"/>
                </a:schemeClr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2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lvl1pPr>
          </a:lstStyle>
          <a:p>
            <a:pPr/>
            <a:r>
              <a:t>Api</a:t>
            </a:r>
          </a:p>
        </p:txBody>
      </p:sp>
      <p:sp>
        <p:nvSpPr>
          <p:cNvPr id="175" name="Api"/>
          <p:cNvSpPr/>
          <p:nvPr/>
        </p:nvSpPr>
        <p:spPr>
          <a:xfrm>
            <a:off x="4257226" y="6077956"/>
            <a:ext cx="1269850" cy="12701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6327" y="0"/>
                </a:moveTo>
                <a:lnTo>
                  <a:pt x="0" y="6325"/>
                </a:lnTo>
                <a:lnTo>
                  <a:pt x="0" y="15270"/>
                </a:lnTo>
                <a:lnTo>
                  <a:pt x="6327" y="21600"/>
                </a:lnTo>
                <a:lnTo>
                  <a:pt x="15273" y="21600"/>
                </a:lnTo>
                <a:lnTo>
                  <a:pt x="21600" y="15275"/>
                </a:lnTo>
                <a:lnTo>
                  <a:pt x="21600" y="6325"/>
                </a:lnTo>
                <a:lnTo>
                  <a:pt x="15280" y="0"/>
                </a:lnTo>
                <a:lnTo>
                  <a:pt x="6327" y="0"/>
                </a:lnTo>
                <a:close/>
                <a:moveTo>
                  <a:pt x="6645" y="767"/>
                </a:moveTo>
                <a:lnTo>
                  <a:pt x="14956" y="767"/>
                </a:lnTo>
                <a:lnTo>
                  <a:pt x="20832" y="6642"/>
                </a:lnTo>
                <a:lnTo>
                  <a:pt x="20832" y="14958"/>
                </a:lnTo>
                <a:lnTo>
                  <a:pt x="20838" y="14958"/>
                </a:lnTo>
                <a:lnTo>
                  <a:pt x="14961" y="20833"/>
                </a:lnTo>
                <a:lnTo>
                  <a:pt x="6645" y="20833"/>
                </a:lnTo>
                <a:lnTo>
                  <a:pt x="768" y="14958"/>
                </a:lnTo>
                <a:lnTo>
                  <a:pt x="768" y="6642"/>
                </a:lnTo>
                <a:lnTo>
                  <a:pt x="6645" y="767"/>
                </a:lnTo>
                <a:close/>
                <a:moveTo>
                  <a:pt x="6920" y="1425"/>
                </a:moveTo>
                <a:lnTo>
                  <a:pt x="1425" y="6916"/>
                </a:lnTo>
                <a:lnTo>
                  <a:pt x="1425" y="14684"/>
                </a:lnTo>
                <a:lnTo>
                  <a:pt x="6920" y="20175"/>
                </a:lnTo>
                <a:lnTo>
                  <a:pt x="14687" y="20175"/>
                </a:lnTo>
                <a:lnTo>
                  <a:pt x="20180" y="14684"/>
                </a:lnTo>
                <a:lnTo>
                  <a:pt x="20180" y="6916"/>
                </a:lnTo>
                <a:lnTo>
                  <a:pt x="14687" y="1425"/>
                </a:lnTo>
                <a:lnTo>
                  <a:pt x="6920" y="1425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2">
                  <a:hueOff val="-1101185"/>
                  <a:satOff val="4910"/>
                  <a:lumOff val="-14610"/>
                </a:schemeClr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2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lvl1pPr>
          </a:lstStyle>
          <a:p>
            <a:pPr/>
            <a:r>
              <a:t>Api</a:t>
            </a:r>
          </a:p>
        </p:txBody>
      </p:sp>
      <p:sp>
        <p:nvSpPr>
          <p:cNvPr id="176" name="Api"/>
          <p:cNvSpPr/>
          <p:nvPr/>
        </p:nvSpPr>
        <p:spPr>
          <a:xfrm>
            <a:off x="4257226" y="7429424"/>
            <a:ext cx="1269850" cy="12701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6327" y="0"/>
                </a:moveTo>
                <a:lnTo>
                  <a:pt x="0" y="6325"/>
                </a:lnTo>
                <a:lnTo>
                  <a:pt x="0" y="15270"/>
                </a:lnTo>
                <a:lnTo>
                  <a:pt x="6327" y="21600"/>
                </a:lnTo>
                <a:lnTo>
                  <a:pt x="15273" y="21600"/>
                </a:lnTo>
                <a:lnTo>
                  <a:pt x="21600" y="15275"/>
                </a:lnTo>
                <a:lnTo>
                  <a:pt x="21600" y="6325"/>
                </a:lnTo>
                <a:lnTo>
                  <a:pt x="15280" y="0"/>
                </a:lnTo>
                <a:lnTo>
                  <a:pt x="6327" y="0"/>
                </a:lnTo>
                <a:close/>
                <a:moveTo>
                  <a:pt x="6645" y="767"/>
                </a:moveTo>
                <a:lnTo>
                  <a:pt x="14956" y="767"/>
                </a:lnTo>
                <a:lnTo>
                  <a:pt x="20832" y="6642"/>
                </a:lnTo>
                <a:lnTo>
                  <a:pt x="20832" y="14958"/>
                </a:lnTo>
                <a:lnTo>
                  <a:pt x="20838" y="14958"/>
                </a:lnTo>
                <a:lnTo>
                  <a:pt x="14961" y="20833"/>
                </a:lnTo>
                <a:lnTo>
                  <a:pt x="6645" y="20833"/>
                </a:lnTo>
                <a:lnTo>
                  <a:pt x="768" y="14958"/>
                </a:lnTo>
                <a:lnTo>
                  <a:pt x="768" y="6642"/>
                </a:lnTo>
                <a:lnTo>
                  <a:pt x="6645" y="767"/>
                </a:lnTo>
                <a:close/>
                <a:moveTo>
                  <a:pt x="6920" y="1425"/>
                </a:moveTo>
                <a:lnTo>
                  <a:pt x="1425" y="6916"/>
                </a:lnTo>
                <a:lnTo>
                  <a:pt x="1425" y="14684"/>
                </a:lnTo>
                <a:lnTo>
                  <a:pt x="6920" y="20175"/>
                </a:lnTo>
                <a:lnTo>
                  <a:pt x="14687" y="20175"/>
                </a:lnTo>
                <a:lnTo>
                  <a:pt x="20180" y="14684"/>
                </a:lnTo>
                <a:lnTo>
                  <a:pt x="20180" y="6916"/>
                </a:lnTo>
                <a:lnTo>
                  <a:pt x="14687" y="1425"/>
                </a:lnTo>
                <a:lnTo>
                  <a:pt x="6920" y="1425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2">
                  <a:hueOff val="-1101185"/>
                  <a:satOff val="4910"/>
                  <a:lumOff val="-14610"/>
                </a:schemeClr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2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lvl1pPr>
          </a:lstStyle>
          <a:p>
            <a:pPr/>
            <a:r>
              <a:t>Api</a:t>
            </a:r>
          </a:p>
        </p:txBody>
      </p:sp>
      <p:sp>
        <p:nvSpPr>
          <p:cNvPr id="177" name="Api"/>
          <p:cNvSpPr/>
          <p:nvPr/>
        </p:nvSpPr>
        <p:spPr>
          <a:xfrm>
            <a:off x="4257226" y="8780891"/>
            <a:ext cx="1269850" cy="12701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6327" y="0"/>
                </a:moveTo>
                <a:lnTo>
                  <a:pt x="0" y="6325"/>
                </a:lnTo>
                <a:lnTo>
                  <a:pt x="0" y="15270"/>
                </a:lnTo>
                <a:lnTo>
                  <a:pt x="6327" y="21600"/>
                </a:lnTo>
                <a:lnTo>
                  <a:pt x="15273" y="21600"/>
                </a:lnTo>
                <a:lnTo>
                  <a:pt x="21600" y="15275"/>
                </a:lnTo>
                <a:lnTo>
                  <a:pt x="21600" y="6325"/>
                </a:lnTo>
                <a:lnTo>
                  <a:pt x="15280" y="0"/>
                </a:lnTo>
                <a:lnTo>
                  <a:pt x="6327" y="0"/>
                </a:lnTo>
                <a:close/>
                <a:moveTo>
                  <a:pt x="6645" y="767"/>
                </a:moveTo>
                <a:lnTo>
                  <a:pt x="14956" y="767"/>
                </a:lnTo>
                <a:lnTo>
                  <a:pt x="20832" y="6642"/>
                </a:lnTo>
                <a:lnTo>
                  <a:pt x="20832" y="14958"/>
                </a:lnTo>
                <a:lnTo>
                  <a:pt x="20838" y="14958"/>
                </a:lnTo>
                <a:lnTo>
                  <a:pt x="14961" y="20833"/>
                </a:lnTo>
                <a:lnTo>
                  <a:pt x="6645" y="20833"/>
                </a:lnTo>
                <a:lnTo>
                  <a:pt x="768" y="14958"/>
                </a:lnTo>
                <a:lnTo>
                  <a:pt x="768" y="6642"/>
                </a:lnTo>
                <a:lnTo>
                  <a:pt x="6645" y="767"/>
                </a:lnTo>
                <a:close/>
                <a:moveTo>
                  <a:pt x="6920" y="1425"/>
                </a:moveTo>
                <a:lnTo>
                  <a:pt x="1425" y="6916"/>
                </a:lnTo>
                <a:lnTo>
                  <a:pt x="1425" y="14684"/>
                </a:lnTo>
                <a:lnTo>
                  <a:pt x="6920" y="20175"/>
                </a:lnTo>
                <a:lnTo>
                  <a:pt x="14687" y="20175"/>
                </a:lnTo>
                <a:lnTo>
                  <a:pt x="20180" y="14684"/>
                </a:lnTo>
                <a:lnTo>
                  <a:pt x="20180" y="6916"/>
                </a:lnTo>
                <a:lnTo>
                  <a:pt x="14687" y="1425"/>
                </a:lnTo>
                <a:lnTo>
                  <a:pt x="6920" y="1425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2">
                  <a:hueOff val="-1101185"/>
                  <a:satOff val="4910"/>
                  <a:lumOff val="-14610"/>
                </a:schemeClr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2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lvl1pPr>
          </a:lstStyle>
          <a:p>
            <a:pPr/>
            <a:r>
              <a:t>Api</a:t>
            </a:r>
          </a:p>
        </p:txBody>
      </p:sp>
      <p:sp>
        <p:nvSpPr>
          <p:cNvPr id="178" name="Api"/>
          <p:cNvSpPr/>
          <p:nvPr/>
        </p:nvSpPr>
        <p:spPr>
          <a:xfrm>
            <a:off x="4257226" y="10132359"/>
            <a:ext cx="1269850" cy="12701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6327" y="0"/>
                </a:moveTo>
                <a:lnTo>
                  <a:pt x="0" y="6325"/>
                </a:lnTo>
                <a:lnTo>
                  <a:pt x="0" y="15270"/>
                </a:lnTo>
                <a:lnTo>
                  <a:pt x="6327" y="21600"/>
                </a:lnTo>
                <a:lnTo>
                  <a:pt x="15273" y="21600"/>
                </a:lnTo>
                <a:lnTo>
                  <a:pt x="21600" y="15275"/>
                </a:lnTo>
                <a:lnTo>
                  <a:pt x="21600" y="6325"/>
                </a:lnTo>
                <a:lnTo>
                  <a:pt x="15280" y="0"/>
                </a:lnTo>
                <a:lnTo>
                  <a:pt x="6327" y="0"/>
                </a:lnTo>
                <a:close/>
                <a:moveTo>
                  <a:pt x="6645" y="767"/>
                </a:moveTo>
                <a:lnTo>
                  <a:pt x="14956" y="767"/>
                </a:lnTo>
                <a:lnTo>
                  <a:pt x="20832" y="6642"/>
                </a:lnTo>
                <a:lnTo>
                  <a:pt x="20832" y="14958"/>
                </a:lnTo>
                <a:lnTo>
                  <a:pt x="20838" y="14958"/>
                </a:lnTo>
                <a:lnTo>
                  <a:pt x="14961" y="20833"/>
                </a:lnTo>
                <a:lnTo>
                  <a:pt x="6645" y="20833"/>
                </a:lnTo>
                <a:lnTo>
                  <a:pt x="768" y="14958"/>
                </a:lnTo>
                <a:lnTo>
                  <a:pt x="768" y="6642"/>
                </a:lnTo>
                <a:lnTo>
                  <a:pt x="6645" y="767"/>
                </a:lnTo>
                <a:close/>
                <a:moveTo>
                  <a:pt x="6920" y="1425"/>
                </a:moveTo>
                <a:lnTo>
                  <a:pt x="1425" y="6916"/>
                </a:lnTo>
                <a:lnTo>
                  <a:pt x="1425" y="14684"/>
                </a:lnTo>
                <a:lnTo>
                  <a:pt x="6920" y="20175"/>
                </a:lnTo>
                <a:lnTo>
                  <a:pt x="14687" y="20175"/>
                </a:lnTo>
                <a:lnTo>
                  <a:pt x="20180" y="14684"/>
                </a:lnTo>
                <a:lnTo>
                  <a:pt x="20180" y="6916"/>
                </a:lnTo>
                <a:lnTo>
                  <a:pt x="14687" y="1425"/>
                </a:lnTo>
                <a:lnTo>
                  <a:pt x="6920" y="1425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2">
                  <a:hueOff val="-1101185"/>
                  <a:satOff val="4910"/>
                  <a:lumOff val="-14610"/>
                </a:schemeClr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2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lvl1pPr>
          </a:lstStyle>
          <a:p>
            <a:pPr/>
            <a:r>
              <a:t>Api</a:t>
            </a:r>
          </a:p>
        </p:txBody>
      </p:sp>
      <p:sp>
        <p:nvSpPr>
          <p:cNvPr id="179" name="BL"/>
          <p:cNvSpPr/>
          <p:nvPr/>
        </p:nvSpPr>
        <p:spPr>
          <a:xfrm>
            <a:off x="6034110" y="4738765"/>
            <a:ext cx="1269850" cy="12701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6327" y="0"/>
                </a:moveTo>
                <a:lnTo>
                  <a:pt x="0" y="6325"/>
                </a:lnTo>
                <a:lnTo>
                  <a:pt x="0" y="15270"/>
                </a:lnTo>
                <a:lnTo>
                  <a:pt x="6327" y="21600"/>
                </a:lnTo>
                <a:lnTo>
                  <a:pt x="15273" y="21600"/>
                </a:lnTo>
                <a:lnTo>
                  <a:pt x="21600" y="15275"/>
                </a:lnTo>
                <a:lnTo>
                  <a:pt x="21600" y="6325"/>
                </a:lnTo>
                <a:lnTo>
                  <a:pt x="15280" y="0"/>
                </a:lnTo>
                <a:lnTo>
                  <a:pt x="6327" y="0"/>
                </a:lnTo>
                <a:close/>
                <a:moveTo>
                  <a:pt x="6645" y="767"/>
                </a:moveTo>
                <a:lnTo>
                  <a:pt x="14956" y="767"/>
                </a:lnTo>
                <a:lnTo>
                  <a:pt x="20832" y="6642"/>
                </a:lnTo>
                <a:lnTo>
                  <a:pt x="20832" y="14958"/>
                </a:lnTo>
                <a:lnTo>
                  <a:pt x="20838" y="14958"/>
                </a:lnTo>
                <a:lnTo>
                  <a:pt x="14961" y="20833"/>
                </a:lnTo>
                <a:lnTo>
                  <a:pt x="6645" y="20833"/>
                </a:lnTo>
                <a:lnTo>
                  <a:pt x="768" y="14958"/>
                </a:lnTo>
                <a:lnTo>
                  <a:pt x="768" y="6642"/>
                </a:lnTo>
                <a:lnTo>
                  <a:pt x="6645" y="767"/>
                </a:lnTo>
                <a:close/>
                <a:moveTo>
                  <a:pt x="6920" y="1425"/>
                </a:moveTo>
                <a:lnTo>
                  <a:pt x="1425" y="6916"/>
                </a:lnTo>
                <a:lnTo>
                  <a:pt x="1425" y="14684"/>
                </a:lnTo>
                <a:lnTo>
                  <a:pt x="6920" y="20175"/>
                </a:lnTo>
                <a:lnTo>
                  <a:pt x="14687" y="20175"/>
                </a:lnTo>
                <a:lnTo>
                  <a:pt x="20180" y="14684"/>
                </a:lnTo>
                <a:lnTo>
                  <a:pt x="20180" y="6916"/>
                </a:lnTo>
                <a:lnTo>
                  <a:pt x="14687" y="1425"/>
                </a:lnTo>
                <a:lnTo>
                  <a:pt x="6920" y="1425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2">
                  <a:hueOff val="-1101185"/>
                  <a:satOff val="4910"/>
                  <a:lumOff val="-14610"/>
                </a:schemeClr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2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lvl1pPr>
          </a:lstStyle>
          <a:p>
            <a:pPr/>
            <a:r>
              <a:t>BL</a:t>
            </a:r>
          </a:p>
        </p:txBody>
      </p:sp>
      <p:sp>
        <p:nvSpPr>
          <p:cNvPr id="180" name="BL"/>
          <p:cNvSpPr/>
          <p:nvPr/>
        </p:nvSpPr>
        <p:spPr>
          <a:xfrm>
            <a:off x="6034110" y="6065681"/>
            <a:ext cx="1269850" cy="12701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6327" y="0"/>
                </a:moveTo>
                <a:lnTo>
                  <a:pt x="0" y="6325"/>
                </a:lnTo>
                <a:lnTo>
                  <a:pt x="0" y="15270"/>
                </a:lnTo>
                <a:lnTo>
                  <a:pt x="6327" y="21600"/>
                </a:lnTo>
                <a:lnTo>
                  <a:pt x="15273" y="21600"/>
                </a:lnTo>
                <a:lnTo>
                  <a:pt x="21600" y="15275"/>
                </a:lnTo>
                <a:lnTo>
                  <a:pt x="21600" y="6325"/>
                </a:lnTo>
                <a:lnTo>
                  <a:pt x="15280" y="0"/>
                </a:lnTo>
                <a:lnTo>
                  <a:pt x="6327" y="0"/>
                </a:lnTo>
                <a:close/>
                <a:moveTo>
                  <a:pt x="6645" y="767"/>
                </a:moveTo>
                <a:lnTo>
                  <a:pt x="14956" y="767"/>
                </a:lnTo>
                <a:lnTo>
                  <a:pt x="20832" y="6642"/>
                </a:lnTo>
                <a:lnTo>
                  <a:pt x="20832" y="14958"/>
                </a:lnTo>
                <a:lnTo>
                  <a:pt x="20838" y="14958"/>
                </a:lnTo>
                <a:lnTo>
                  <a:pt x="14961" y="20833"/>
                </a:lnTo>
                <a:lnTo>
                  <a:pt x="6645" y="20833"/>
                </a:lnTo>
                <a:lnTo>
                  <a:pt x="768" y="14958"/>
                </a:lnTo>
                <a:lnTo>
                  <a:pt x="768" y="6642"/>
                </a:lnTo>
                <a:lnTo>
                  <a:pt x="6645" y="767"/>
                </a:lnTo>
                <a:close/>
                <a:moveTo>
                  <a:pt x="6920" y="1425"/>
                </a:moveTo>
                <a:lnTo>
                  <a:pt x="1425" y="6916"/>
                </a:lnTo>
                <a:lnTo>
                  <a:pt x="1425" y="14684"/>
                </a:lnTo>
                <a:lnTo>
                  <a:pt x="6920" y="20175"/>
                </a:lnTo>
                <a:lnTo>
                  <a:pt x="14687" y="20175"/>
                </a:lnTo>
                <a:lnTo>
                  <a:pt x="20180" y="14684"/>
                </a:lnTo>
                <a:lnTo>
                  <a:pt x="20180" y="6916"/>
                </a:lnTo>
                <a:lnTo>
                  <a:pt x="14687" y="1425"/>
                </a:lnTo>
                <a:lnTo>
                  <a:pt x="6920" y="1425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2">
                  <a:hueOff val="-1101185"/>
                  <a:satOff val="4910"/>
                  <a:lumOff val="-14610"/>
                </a:schemeClr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2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lvl1pPr>
          </a:lstStyle>
          <a:p>
            <a:pPr/>
            <a:r>
              <a:t>BL</a:t>
            </a:r>
          </a:p>
        </p:txBody>
      </p:sp>
      <p:sp>
        <p:nvSpPr>
          <p:cNvPr id="181" name="BL"/>
          <p:cNvSpPr/>
          <p:nvPr/>
        </p:nvSpPr>
        <p:spPr>
          <a:xfrm>
            <a:off x="6034110" y="7417148"/>
            <a:ext cx="1269850" cy="12701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6327" y="0"/>
                </a:moveTo>
                <a:lnTo>
                  <a:pt x="0" y="6325"/>
                </a:lnTo>
                <a:lnTo>
                  <a:pt x="0" y="15270"/>
                </a:lnTo>
                <a:lnTo>
                  <a:pt x="6327" y="21600"/>
                </a:lnTo>
                <a:lnTo>
                  <a:pt x="15273" y="21600"/>
                </a:lnTo>
                <a:lnTo>
                  <a:pt x="21600" y="15275"/>
                </a:lnTo>
                <a:lnTo>
                  <a:pt x="21600" y="6325"/>
                </a:lnTo>
                <a:lnTo>
                  <a:pt x="15280" y="0"/>
                </a:lnTo>
                <a:lnTo>
                  <a:pt x="6327" y="0"/>
                </a:lnTo>
                <a:close/>
                <a:moveTo>
                  <a:pt x="6645" y="767"/>
                </a:moveTo>
                <a:lnTo>
                  <a:pt x="14956" y="767"/>
                </a:lnTo>
                <a:lnTo>
                  <a:pt x="20832" y="6642"/>
                </a:lnTo>
                <a:lnTo>
                  <a:pt x="20832" y="14958"/>
                </a:lnTo>
                <a:lnTo>
                  <a:pt x="20838" y="14958"/>
                </a:lnTo>
                <a:lnTo>
                  <a:pt x="14961" y="20833"/>
                </a:lnTo>
                <a:lnTo>
                  <a:pt x="6645" y="20833"/>
                </a:lnTo>
                <a:lnTo>
                  <a:pt x="768" y="14958"/>
                </a:lnTo>
                <a:lnTo>
                  <a:pt x="768" y="6642"/>
                </a:lnTo>
                <a:lnTo>
                  <a:pt x="6645" y="767"/>
                </a:lnTo>
                <a:close/>
                <a:moveTo>
                  <a:pt x="6920" y="1425"/>
                </a:moveTo>
                <a:lnTo>
                  <a:pt x="1425" y="6916"/>
                </a:lnTo>
                <a:lnTo>
                  <a:pt x="1425" y="14684"/>
                </a:lnTo>
                <a:lnTo>
                  <a:pt x="6920" y="20175"/>
                </a:lnTo>
                <a:lnTo>
                  <a:pt x="14687" y="20175"/>
                </a:lnTo>
                <a:lnTo>
                  <a:pt x="20180" y="14684"/>
                </a:lnTo>
                <a:lnTo>
                  <a:pt x="20180" y="6916"/>
                </a:lnTo>
                <a:lnTo>
                  <a:pt x="14687" y="1425"/>
                </a:lnTo>
                <a:lnTo>
                  <a:pt x="6920" y="1425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2">
                  <a:hueOff val="-1101185"/>
                  <a:satOff val="4910"/>
                  <a:lumOff val="-14610"/>
                </a:schemeClr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2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lvl1pPr>
          </a:lstStyle>
          <a:p>
            <a:pPr/>
            <a:r>
              <a:t>BL</a:t>
            </a:r>
          </a:p>
        </p:txBody>
      </p:sp>
      <p:sp>
        <p:nvSpPr>
          <p:cNvPr id="182" name="BL"/>
          <p:cNvSpPr/>
          <p:nvPr/>
        </p:nvSpPr>
        <p:spPr>
          <a:xfrm>
            <a:off x="6034110" y="8768615"/>
            <a:ext cx="1269850" cy="12701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6327" y="0"/>
                </a:moveTo>
                <a:lnTo>
                  <a:pt x="0" y="6325"/>
                </a:lnTo>
                <a:lnTo>
                  <a:pt x="0" y="15270"/>
                </a:lnTo>
                <a:lnTo>
                  <a:pt x="6327" y="21600"/>
                </a:lnTo>
                <a:lnTo>
                  <a:pt x="15273" y="21600"/>
                </a:lnTo>
                <a:lnTo>
                  <a:pt x="21600" y="15275"/>
                </a:lnTo>
                <a:lnTo>
                  <a:pt x="21600" y="6325"/>
                </a:lnTo>
                <a:lnTo>
                  <a:pt x="15280" y="0"/>
                </a:lnTo>
                <a:lnTo>
                  <a:pt x="6327" y="0"/>
                </a:lnTo>
                <a:close/>
                <a:moveTo>
                  <a:pt x="6645" y="767"/>
                </a:moveTo>
                <a:lnTo>
                  <a:pt x="14956" y="767"/>
                </a:lnTo>
                <a:lnTo>
                  <a:pt x="20832" y="6642"/>
                </a:lnTo>
                <a:lnTo>
                  <a:pt x="20832" y="14958"/>
                </a:lnTo>
                <a:lnTo>
                  <a:pt x="20838" y="14958"/>
                </a:lnTo>
                <a:lnTo>
                  <a:pt x="14961" y="20833"/>
                </a:lnTo>
                <a:lnTo>
                  <a:pt x="6645" y="20833"/>
                </a:lnTo>
                <a:lnTo>
                  <a:pt x="768" y="14958"/>
                </a:lnTo>
                <a:lnTo>
                  <a:pt x="768" y="6642"/>
                </a:lnTo>
                <a:lnTo>
                  <a:pt x="6645" y="767"/>
                </a:lnTo>
                <a:close/>
                <a:moveTo>
                  <a:pt x="6920" y="1425"/>
                </a:moveTo>
                <a:lnTo>
                  <a:pt x="1425" y="6916"/>
                </a:lnTo>
                <a:lnTo>
                  <a:pt x="1425" y="14684"/>
                </a:lnTo>
                <a:lnTo>
                  <a:pt x="6920" y="20175"/>
                </a:lnTo>
                <a:lnTo>
                  <a:pt x="14687" y="20175"/>
                </a:lnTo>
                <a:lnTo>
                  <a:pt x="20180" y="14684"/>
                </a:lnTo>
                <a:lnTo>
                  <a:pt x="20180" y="6916"/>
                </a:lnTo>
                <a:lnTo>
                  <a:pt x="14687" y="1425"/>
                </a:lnTo>
                <a:lnTo>
                  <a:pt x="6920" y="1425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2">
                  <a:hueOff val="-1101185"/>
                  <a:satOff val="4910"/>
                  <a:lumOff val="-14610"/>
                </a:schemeClr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2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lvl1pPr>
          </a:lstStyle>
          <a:p>
            <a:pPr/>
            <a:r>
              <a:t>BL</a:t>
            </a:r>
          </a:p>
        </p:txBody>
      </p:sp>
      <p:sp>
        <p:nvSpPr>
          <p:cNvPr id="183" name="BL"/>
          <p:cNvSpPr/>
          <p:nvPr/>
        </p:nvSpPr>
        <p:spPr>
          <a:xfrm>
            <a:off x="6034110" y="10120083"/>
            <a:ext cx="1269850" cy="12701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6327" y="0"/>
                </a:moveTo>
                <a:lnTo>
                  <a:pt x="0" y="6325"/>
                </a:lnTo>
                <a:lnTo>
                  <a:pt x="0" y="15270"/>
                </a:lnTo>
                <a:lnTo>
                  <a:pt x="6327" y="21600"/>
                </a:lnTo>
                <a:lnTo>
                  <a:pt x="15273" y="21600"/>
                </a:lnTo>
                <a:lnTo>
                  <a:pt x="21600" y="15275"/>
                </a:lnTo>
                <a:lnTo>
                  <a:pt x="21600" y="6325"/>
                </a:lnTo>
                <a:lnTo>
                  <a:pt x="15280" y="0"/>
                </a:lnTo>
                <a:lnTo>
                  <a:pt x="6327" y="0"/>
                </a:lnTo>
                <a:close/>
                <a:moveTo>
                  <a:pt x="6645" y="767"/>
                </a:moveTo>
                <a:lnTo>
                  <a:pt x="14956" y="767"/>
                </a:lnTo>
                <a:lnTo>
                  <a:pt x="20832" y="6642"/>
                </a:lnTo>
                <a:lnTo>
                  <a:pt x="20832" y="14958"/>
                </a:lnTo>
                <a:lnTo>
                  <a:pt x="20838" y="14958"/>
                </a:lnTo>
                <a:lnTo>
                  <a:pt x="14961" y="20833"/>
                </a:lnTo>
                <a:lnTo>
                  <a:pt x="6645" y="20833"/>
                </a:lnTo>
                <a:lnTo>
                  <a:pt x="768" y="14958"/>
                </a:lnTo>
                <a:lnTo>
                  <a:pt x="768" y="6642"/>
                </a:lnTo>
                <a:lnTo>
                  <a:pt x="6645" y="767"/>
                </a:lnTo>
                <a:close/>
                <a:moveTo>
                  <a:pt x="6920" y="1425"/>
                </a:moveTo>
                <a:lnTo>
                  <a:pt x="1425" y="6916"/>
                </a:lnTo>
                <a:lnTo>
                  <a:pt x="1425" y="14684"/>
                </a:lnTo>
                <a:lnTo>
                  <a:pt x="6920" y="20175"/>
                </a:lnTo>
                <a:lnTo>
                  <a:pt x="14687" y="20175"/>
                </a:lnTo>
                <a:lnTo>
                  <a:pt x="20180" y="14684"/>
                </a:lnTo>
                <a:lnTo>
                  <a:pt x="20180" y="6916"/>
                </a:lnTo>
                <a:lnTo>
                  <a:pt x="14687" y="1425"/>
                </a:lnTo>
                <a:lnTo>
                  <a:pt x="6920" y="1425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2">
                  <a:hueOff val="-1101185"/>
                  <a:satOff val="4910"/>
                  <a:lumOff val="-14610"/>
                </a:schemeClr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2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lvl1pPr>
          </a:lstStyle>
          <a:p>
            <a:pPr/>
            <a:r>
              <a:t>BL</a:t>
            </a:r>
          </a:p>
        </p:txBody>
      </p:sp>
      <p:sp>
        <p:nvSpPr>
          <p:cNvPr id="184" name="Cache"/>
          <p:cNvSpPr/>
          <p:nvPr/>
        </p:nvSpPr>
        <p:spPr>
          <a:xfrm>
            <a:off x="7810994" y="5761654"/>
            <a:ext cx="1877759" cy="18782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6327" y="0"/>
                </a:moveTo>
                <a:lnTo>
                  <a:pt x="0" y="6325"/>
                </a:lnTo>
                <a:lnTo>
                  <a:pt x="0" y="15270"/>
                </a:lnTo>
                <a:lnTo>
                  <a:pt x="6327" y="21600"/>
                </a:lnTo>
                <a:lnTo>
                  <a:pt x="15273" y="21600"/>
                </a:lnTo>
                <a:lnTo>
                  <a:pt x="21600" y="15275"/>
                </a:lnTo>
                <a:lnTo>
                  <a:pt x="21600" y="6325"/>
                </a:lnTo>
                <a:lnTo>
                  <a:pt x="15280" y="0"/>
                </a:lnTo>
                <a:lnTo>
                  <a:pt x="6327" y="0"/>
                </a:lnTo>
                <a:close/>
                <a:moveTo>
                  <a:pt x="6645" y="767"/>
                </a:moveTo>
                <a:lnTo>
                  <a:pt x="14956" y="767"/>
                </a:lnTo>
                <a:lnTo>
                  <a:pt x="20832" y="6642"/>
                </a:lnTo>
                <a:lnTo>
                  <a:pt x="20832" y="14958"/>
                </a:lnTo>
                <a:lnTo>
                  <a:pt x="20838" y="14958"/>
                </a:lnTo>
                <a:lnTo>
                  <a:pt x="14961" y="20833"/>
                </a:lnTo>
                <a:lnTo>
                  <a:pt x="6645" y="20833"/>
                </a:lnTo>
                <a:lnTo>
                  <a:pt x="768" y="14958"/>
                </a:lnTo>
                <a:lnTo>
                  <a:pt x="768" y="6642"/>
                </a:lnTo>
                <a:lnTo>
                  <a:pt x="6645" y="767"/>
                </a:lnTo>
                <a:close/>
                <a:moveTo>
                  <a:pt x="6920" y="1425"/>
                </a:moveTo>
                <a:lnTo>
                  <a:pt x="1425" y="6916"/>
                </a:lnTo>
                <a:lnTo>
                  <a:pt x="1425" y="14684"/>
                </a:lnTo>
                <a:lnTo>
                  <a:pt x="6920" y="20175"/>
                </a:lnTo>
                <a:lnTo>
                  <a:pt x="14687" y="20175"/>
                </a:lnTo>
                <a:lnTo>
                  <a:pt x="20180" y="14684"/>
                </a:lnTo>
                <a:lnTo>
                  <a:pt x="20180" y="6916"/>
                </a:lnTo>
                <a:lnTo>
                  <a:pt x="14687" y="1425"/>
                </a:lnTo>
                <a:lnTo>
                  <a:pt x="6920" y="1425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2">
                  <a:hueOff val="-1101185"/>
                  <a:satOff val="4910"/>
                  <a:lumOff val="-14610"/>
                </a:schemeClr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2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lvl1pPr>
          </a:lstStyle>
          <a:p>
            <a:pPr/>
            <a:r>
              <a:t>Cache</a:t>
            </a:r>
          </a:p>
        </p:txBody>
      </p:sp>
      <p:sp>
        <p:nvSpPr>
          <p:cNvPr id="185" name="NoSQL"/>
          <p:cNvSpPr/>
          <p:nvPr/>
        </p:nvSpPr>
        <p:spPr>
          <a:xfrm>
            <a:off x="16467528" y="8431423"/>
            <a:ext cx="1877759" cy="18782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6327" y="0"/>
                </a:moveTo>
                <a:lnTo>
                  <a:pt x="0" y="6325"/>
                </a:lnTo>
                <a:lnTo>
                  <a:pt x="0" y="15270"/>
                </a:lnTo>
                <a:lnTo>
                  <a:pt x="6327" y="21600"/>
                </a:lnTo>
                <a:lnTo>
                  <a:pt x="15273" y="21600"/>
                </a:lnTo>
                <a:lnTo>
                  <a:pt x="21600" y="15275"/>
                </a:lnTo>
                <a:lnTo>
                  <a:pt x="21600" y="6325"/>
                </a:lnTo>
                <a:lnTo>
                  <a:pt x="15280" y="0"/>
                </a:lnTo>
                <a:lnTo>
                  <a:pt x="6327" y="0"/>
                </a:lnTo>
                <a:close/>
                <a:moveTo>
                  <a:pt x="6645" y="767"/>
                </a:moveTo>
                <a:lnTo>
                  <a:pt x="14956" y="767"/>
                </a:lnTo>
                <a:lnTo>
                  <a:pt x="20832" y="6642"/>
                </a:lnTo>
                <a:lnTo>
                  <a:pt x="20832" y="14958"/>
                </a:lnTo>
                <a:lnTo>
                  <a:pt x="20838" y="14958"/>
                </a:lnTo>
                <a:lnTo>
                  <a:pt x="14961" y="20833"/>
                </a:lnTo>
                <a:lnTo>
                  <a:pt x="6645" y="20833"/>
                </a:lnTo>
                <a:lnTo>
                  <a:pt x="768" y="14958"/>
                </a:lnTo>
                <a:lnTo>
                  <a:pt x="768" y="6642"/>
                </a:lnTo>
                <a:lnTo>
                  <a:pt x="6645" y="767"/>
                </a:lnTo>
                <a:close/>
                <a:moveTo>
                  <a:pt x="6920" y="1425"/>
                </a:moveTo>
                <a:lnTo>
                  <a:pt x="1425" y="6916"/>
                </a:lnTo>
                <a:lnTo>
                  <a:pt x="1425" y="14684"/>
                </a:lnTo>
                <a:lnTo>
                  <a:pt x="6920" y="20175"/>
                </a:lnTo>
                <a:lnTo>
                  <a:pt x="14687" y="20175"/>
                </a:lnTo>
                <a:lnTo>
                  <a:pt x="20180" y="14684"/>
                </a:lnTo>
                <a:lnTo>
                  <a:pt x="20180" y="6916"/>
                </a:lnTo>
                <a:lnTo>
                  <a:pt x="14687" y="1425"/>
                </a:lnTo>
                <a:lnTo>
                  <a:pt x="6920" y="1425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2">
                  <a:hueOff val="-1101185"/>
                  <a:satOff val="4910"/>
                  <a:lumOff val="-14610"/>
                </a:schemeClr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2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lvl1pPr>
          </a:lstStyle>
          <a:p>
            <a:pPr/>
            <a:r>
              <a:t>NoSQL</a:t>
            </a:r>
          </a:p>
        </p:txBody>
      </p:sp>
      <p:sp>
        <p:nvSpPr>
          <p:cNvPr id="186" name="SQL"/>
          <p:cNvSpPr/>
          <p:nvPr/>
        </p:nvSpPr>
        <p:spPr>
          <a:xfrm>
            <a:off x="16467528" y="6011183"/>
            <a:ext cx="1877759" cy="18782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6327" y="0"/>
                </a:moveTo>
                <a:lnTo>
                  <a:pt x="0" y="6325"/>
                </a:lnTo>
                <a:lnTo>
                  <a:pt x="0" y="15270"/>
                </a:lnTo>
                <a:lnTo>
                  <a:pt x="6327" y="21600"/>
                </a:lnTo>
                <a:lnTo>
                  <a:pt x="15273" y="21600"/>
                </a:lnTo>
                <a:lnTo>
                  <a:pt x="21600" y="15275"/>
                </a:lnTo>
                <a:lnTo>
                  <a:pt x="21600" y="6325"/>
                </a:lnTo>
                <a:lnTo>
                  <a:pt x="15280" y="0"/>
                </a:lnTo>
                <a:lnTo>
                  <a:pt x="6327" y="0"/>
                </a:lnTo>
                <a:close/>
                <a:moveTo>
                  <a:pt x="6645" y="767"/>
                </a:moveTo>
                <a:lnTo>
                  <a:pt x="14956" y="767"/>
                </a:lnTo>
                <a:lnTo>
                  <a:pt x="20832" y="6642"/>
                </a:lnTo>
                <a:lnTo>
                  <a:pt x="20832" y="14958"/>
                </a:lnTo>
                <a:lnTo>
                  <a:pt x="20838" y="14958"/>
                </a:lnTo>
                <a:lnTo>
                  <a:pt x="14961" y="20833"/>
                </a:lnTo>
                <a:lnTo>
                  <a:pt x="6645" y="20833"/>
                </a:lnTo>
                <a:lnTo>
                  <a:pt x="768" y="14958"/>
                </a:lnTo>
                <a:lnTo>
                  <a:pt x="768" y="6642"/>
                </a:lnTo>
                <a:lnTo>
                  <a:pt x="6645" y="767"/>
                </a:lnTo>
                <a:close/>
                <a:moveTo>
                  <a:pt x="6920" y="1425"/>
                </a:moveTo>
                <a:lnTo>
                  <a:pt x="1425" y="6916"/>
                </a:lnTo>
                <a:lnTo>
                  <a:pt x="1425" y="14684"/>
                </a:lnTo>
                <a:lnTo>
                  <a:pt x="6920" y="20175"/>
                </a:lnTo>
                <a:lnTo>
                  <a:pt x="14687" y="20175"/>
                </a:lnTo>
                <a:lnTo>
                  <a:pt x="20180" y="14684"/>
                </a:lnTo>
                <a:lnTo>
                  <a:pt x="20180" y="6916"/>
                </a:lnTo>
                <a:lnTo>
                  <a:pt x="14687" y="1425"/>
                </a:lnTo>
                <a:lnTo>
                  <a:pt x="6920" y="1425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2">
                  <a:hueOff val="-1101185"/>
                  <a:satOff val="4910"/>
                  <a:lumOff val="-14610"/>
                </a:schemeClr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2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lvl1pPr>
          </a:lstStyle>
          <a:p>
            <a:pPr/>
            <a:r>
              <a:t>SQL</a:t>
            </a:r>
          </a:p>
        </p:txBody>
      </p:sp>
      <p:sp>
        <p:nvSpPr>
          <p:cNvPr id="187" name="Cache"/>
          <p:cNvSpPr/>
          <p:nvPr/>
        </p:nvSpPr>
        <p:spPr>
          <a:xfrm>
            <a:off x="7810994" y="7817090"/>
            <a:ext cx="1877759" cy="18782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6327" y="0"/>
                </a:moveTo>
                <a:lnTo>
                  <a:pt x="0" y="6325"/>
                </a:lnTo>
                <a:lnTo>
                  <a:pt x="0" y="15270"/>
                </a:lnTo>
                <a:lnTo>
                  <a:pt x="6327" y="21600"/>
                </a:lnTo>
                <a:lnTo>
                  <a:pt x="15273" y="21600"/>
                </a:lnTo>
                <a:lnTo>
                  <a:pt x="21600" y="15275"/>
                </a:lnTo>
                <a:lnTo>
                  <a:pt x="21600" y="6325"/>
                </a:lnTo>
                <a:lnTo>
                  <a:pt x="15280" y="0"/>
                </a:lnTo>
                <a:lnTo>
                  <a:pt x="6327" y="0"/>
                </a:lnTo>
                <a:close/>
                <a:moveTo>
                  <a:pt x="6645" y="767"/>
                </a:moveTo>
                <a:lnTo>
                  <a:pt x="14956" y="767"/>
                </a:lnTo>
                <a:lnTo>
                  <a:pt x="20832" y="6642"/>
                </a:lnTo>
                <a:lnTo>
                  <a:pt x="20832" y="14958"/>
                </a:lnTo>
                <a:lnTo>
                  <a:pt x="20838" y="14958"/>
                </a:lnTo>
                <a:lnTo>
                  <a:pt x="14961" y="20833"/>
                </a:lnTo>
                <a:lnTo>
                  <a:pt x="6645" y="20833"/>
                </a:lnTo>
                <a:lnTo>
                  <a:pt x="768" y="14958"/>
                </a:lnTo>
                <a:lnTo>
                  <a:pt x="768" y="6642"/>
                </a:lnTo>
                <a:lnTo>
                  <a:pt x="6645" y="767"/>
                </a:lnTo>
                <a:close/>
                <a:moveTo>
                  <a:pt x="6920" y="1425"/>
                </a:moveTo>
                <a:lnTo>
                  <a:pt x="1425" y="6916"/>
                </a:lnTo>
                <a:lnTo>
                  <a:pt x="1425" y="14684"/>
                </a:lnTo>
                <a:lnTo>
                  <a:pt x="6920" y="20175"/>
                </a:lnTo>
                <a:lnTo>
                  <a:pt x="14687" y="20175"/>
                </a:lnTo>
                <a:lnTo>
                  <a:pt x="20180" y="14684"/>
                </a:lnTo>
                <a:lnTo>
                  <a:pt x="20180" y="6916"/>
                </a:lnTo>
                <a:lnTo>
                  <a:pt x="14687" y="1425"/>
                </a:lnTo>
                <a:lnTo>
                  <a:pt x="6920" y="1425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2">
                  <a:hueOff val="-1101185"/>
                  <a:satOff val="4910"/>
                  <a:lumOff val="-14610"/>
                </a:schemeClr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2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lvl1pPr>
          </a:lstStyle>
          <a:p>
            <a:pPr/>
            <a:r>
              <a:t>Cache</a:t>
            </a:r>
          </a:p>
        </p:txBody>
      </p:sp>
      <p:sp>
        <p:nvSpPr>
          <p:cNvPr id="188" name="Service"/>
          <p:cNvSpPr/>
          <p:nvPr/>
        </p:nvSpPr>
        <p:spPr>
          <a:xfrm>
            <a:off x="9802148" y="4283726"/>
            <a:ext cx="1877760" cy="18782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6327" y="0"/>
                </a:moveTo>
                <a:lnTo>
                  <a:pt x="0" y="6325"/>
                </a:lnTo>
                <a:lnTo>
                  <a:pt x="0" y="15270"/>
                </a:lnTo>
                <a:lnTo>
                  <a:pt x="6327" y="21600"/>
                </a:lnTo>
                <a:lnTo>
                  <a:pt x="15273" y="21600"/>
                </a:lnTo>
                <a:lnTo>
                  <a:pt x="21600" y="15275"/>
                </a:lnTo>
                <a:lnTo>
                  <a:pt x="21600" y="6325"/>
                </a:lnTo>
                <a:lnTo>
                  <a:pt x="15280" y="0"/>
                </a:lnTo>
                <a:lnTo>
                  <a:pt x="6327" y="0"/>
                </a:lnTo>
                <a:close/>
                <a:moveTo>
                  <a:pt x="6645" y="767"/>
                </a:moveTo>
                <a:lnTo>
                  <a:pt x="14956" y="767"/>
                </a:lnTo>
                <a:lnTo>
                  <a:pt x="20832" y="6642"/>
                </a:lnTo>
                <a:lnTo>
                  <a:pt x="20832" y="14958"/>
                </a:lnTo>
                <a:lnTo>
                  <a:pt x="20838" y="14958"/>
                </a:lnTo>
                <a:lnTo>
                  <a:pt x="14961" y="20833"/>
                </a:lnTo>
                <a:lnTo>
                  <a:pt x="6645" y="20833"/>
                </a:lnTo>
                <a:lnTo>
                  <a:pt x="768" y="14958"/>
                </a:lnTo>
                <a:lnTo>
                  <a:pt x="768" y="6642"/>
                </a:lnTo>
                <a:lnTo>
                  <a:pt x="6645" y="767"/>
                </a:lnTo>
                <a:close/>
                <a:moveTo>
                  <a:pt x="6920" y="1425"/>
                </a:moveTo>
                <a:lnTo>
                  <a:pt x="1425" y="6916"/>
                </a:lnTo>
                <a:lnTo>
                  <a:pt x="1425" y="14684"/>
                </a:lnTo>
                <a:lnTo>
                  <a:pt x="6920" y="20175"/>
                </a:lnTo>
                <a:lnTo>
                  <a:pt x="14687" y="20175"/>
                </a:lnTo>
                <a:lnTo>
                  <a:pt x="20180" y="14684"/>
                </a:lnTo>
                <a:lnTo>
                  <a:pt x="20180" y="6916"/>
                </a:lnTo>
                <a:lnTo>
                  <a:pt x="14687" y="1425"/>
                </a:lnTo>
                <a:lnTo>
                  <a:pt x="6920" y="1425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2">
                  <a:hueOff val="-1101185"/>
                  <a:satOff val="4910"/>
                  <a:lumOff val="-14610"/>
                </a:schemeClr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2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lvl1pPr>
          </a:lstStyle>
          <a:p>
            <a:pPr/>
            <a:r>
              <a:t>Service</a:t>
            </a:r>
          </a:p>
        </p:txBody>
      </p:sp>
      <p:sp>
        <p:nvSpPr>
          <p:cNvPr id="189" name="Service"/>
          <p:cNvSpPr/>
          <p:nvPr/>
        </p:nvSpPr>
        <p:spPr>
          <a:xfrm>
            <a:off x="9802148" y="9495590"/>
            <a:ext cx="1877760" cy="18782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6327" y="0"/>
                </a:moveTo>
                <a:lnTo>
                  <a:pt x="0" y="6325"/>
                </a:lnTo>
                <a:lnTo>
                  <a:pt x="0" y="15270"/>
                </a:lnTo>
                <a:lnTo>
                  <a:pt x="6327" y="21600"/>
                </a:lnTo>
                <a:lnTo>
                  <a:pt x="15273" y="21600"/>
                </a:lnTo>
                <a:lnTo>
                  <a:pt x="21600" y="15275"/>
                </a:lnTo>
                <a:lnTo>
                  <a:pt x="21600" y="6325"/>
                </a:lnTo>
                <a:lnTo>
                  <a:pt x="15280" y="0"/>
                </a:lnTo>
                <a:lnTo>
                  <a:pt x="6327" y="0"/>
                </a:lnTo>
                <a:close/>
                <a:moveTo>
                  <a:pt x="6645" y="767"/>
                </a:moveTo>
                <a:lnTo>
                  <a:pt x="14956" y="767"/>
                </a:lnTo>
                <a:lnTo>
                  <a:pt x="20832" y="6642"/>
                </a:lnTo>
                <a:lnTo>
                  <a:pt x="20832" y="14958"/>
                </a:lnTo>
                <a:lnTo>
                  <a:pt x="20838" y="14958"/>
                </a:lnTo>
                <a:lnTo>
                  <a:pt x="14961" y="20833"/>
                </a:lnTo>
                <a:lnTo>
                  <a:pt x="6645" y="20833"/>
                </a:lnTo>
                <a:lnTo>
                  <a:pt x="768" y="14958"/>
                </a:lnTo>
                <a:lnTo>
                  <a:pt x="768" y="6642"/>
                </a:lnTo>
                <a:lnTo>
                  <a:pt x="6645" y="767"/>
                </a:lnTo>
                <a:close/>
                <a:moveTo>
                  <a:pt x="6920" y="1425"/>
                </a:moveTo>
                <a:lnTo>
                  <a:pt x="1425" y="6916"/>
                </a:lnTo>
                <a:lnTo>
                  <a:pt x="1425" y="14684"/>
                </a:lnTo>
                <a:lnTo>
                  <a:pt x="6920" y="20175"/>
                </a:lnTo>
                <a:lnTo>
                  <a:pt x="14687" y="20175"/>
                </a:lnTo>
                <a:lnTo>
                  <a:pt x="20180" y="14684"/>
                </a:lnTo>
                <a:lnTo>
                  <a:pt x="20180" y="6916"/>
                </a:lnTo>
                <a:lnTo>
                  <a:pt x="14687" y="1425"/>
                </a:lnTo>
                <a:lnTo>
                  <a:pt x="6920" y="1425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2">
                  <a:hueOff val="-1101185"/>
                  <a:satOff val="4910"/>
                  <a:lumOff val="-14610"/>
                </a:schemeClr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2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lvl1pPr>
          </a:lstStyle>
          <a:p>
            <a:pPr/>
            <a:r>
              <a:t>Service</a:t>
            </a:r>
          </a:p>
        </p:txBody>
      </p:sp>
      <p:sp>
        <p:nvSpPr>
          <p:cNvPr id="190" name="Coins"/>
          <p:cNvSpPr/>
          <p:nvPr/>
        </p:nvSpPr>
        <p:spPr>
          <a:xfrm>
            <a:off x="17091383" y="6026851"/>
            <a:ext cx="630051" cy="6319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1" y="0"/>
                </a:moveTo>
                <a:cubicBezTo>
                  <a:pt x="7949" y="0"/>
                  <a:pt x="5266" y="392"/>
                  <a:pt x="3255" y="1111"/>
                </a:cubicBezTo>
                <a:cubicBezTo>
                  <a:pt x="1360" y="1787"/>
                  <a:pt x="273" y="2685"/>
                  <a:pt x="273" y="3572"/>
                </a:cubicBezTo>
                <a:cubicBezTo>
                  <a:pt x="273" y="4460"/>
                  <a:pt x="1360" y="5360"/>
                  <a:pt x="3255" y="6035"/>
                </a:cubicBezTo>
                <a:cubicBezTo>
                  <a:pt x="5266" y="6749"/>
                  <a:pt x="7949" y="7147"/>
                  <a:pt x="10801" y="7147"/>
                </a:cubicBezTo>
                <a:cubicBezTo>
                  <a:pt x="13652" y="7147"/>
                  <a:pt x="16334" y="6754"/>
                  <a:pt x="18345" y="6035"/>
                </a:cubicBezTo>
                <a:cubicBezTo>
                  <a:pt x="20240" y="5360"/>
                  <a:pt x="21327" y="4460"/>
                  <a:pt x="21327" y="3572"/>
                </a:cubicBezTo>
                <a:cubicBezTo>
                  <a:pt x="21327" y="2685"/>
                  <a:pt x="20240" y="1787"/>
                  <a:pt x="18345" y="1111"/>
                </a:cubicBezTo>
                <a:cubicBezTo>
                  <a:pt x="16334" y="398"/>
                  <a:pt x="13652" y="0"/>
                  <a:pt x="10801" y="0"/>
                </a:cubicBezTo>
                <a:close/>
                <a:moveTo>
                  <a:pt x="12" y="4505"/>
                </a:moveTo>
                <a:lnTo>
                  <a:pt x="12" y="5914"/>
                </a:lnTo>
                <a:cubicBezTo>
                  <a:pt x="12" y="8033"/>
                  <a:pt x="4846" y="9754"/>
                  <a:pt x="10811" y="9754"/>
                </a:cubicBezTo>
                <a:cubicBezTo>
                  <a:pt x="16776" y="9754"/>
                  <a:pt x="21600" y="8039"/>
                  <a:pt x="21600" y="5914"/>
                </a:cubicBezTo>
                <a:lnTo>
                  <a:pt x="21600" y="4505"/>
                </a:lnTo>
                <a:cubicBezTo>
                  <a:pt x="21136" y="5284"/>
                  <a:pt x="20088" y="5991"/>
                  <a:pt x="18531" y="6541"/>
                </a:cubicBezTo>
                <a:cubicBezTo>
                  <a:pt x="16460" y="7276"/>
                  <a:pt x="13718" y="7679"/>
                  <a:pt x="10806" y="7679"/>
                </a:cubicBezTo>
                <a:cubicBezTo>
                  <a:pt x="7894" y="7679"/>
                  <a:pt x="5146" y="7276"/>
                  <a:pt x="3081" y="6541"/>
                </a:cubicBezTo>
                <a:cubicBezTo>
                  <a:pt x="1524" y="5985"/>
                  <a:pt x="476" y="5284"/>
                  <a:pt x="12" y="4505"/>
                </a:cubicBezTo>
                <a:close/>
                <a:moveTo>
                  <a:pt x="0" y="7320"/>
                </a:moveTo>
                <a:lnTo>
                  <a:pt x="0" y="8284"/>
                </a:lnTo>
                <a:cubicBezTo>
                  <a:pt x="0" y="10402"/>
                  <a:pt x="4836" y="12123"/>
                  <a:pt x="10801" y="12123"/>
                </a:cubicBezTo>
                <a:cubicBezTo>
                  <a:pt x="16766" y="12123"/>
                  <a:pt x="21600" y="10408"/>
                  <a:pt x="21600" y="8284"/>
                </a:cubicBezTo>
                <a:lnTo>
                  <a:pt x="21600" y="7320"/>
                </a:lnTo>
                <a:cubicBezTo>
                  <a:pt x="21458" y="7495"/>
                  <a:pt x="21295" y="7664"/>
                  <a:pt x="21098" y="7827"/>
                </a:cubicBezTo>
                <a:cubicBezTo>
                  <a:pt x="20508" y="8329"/>
                  <a:pt x="19672" y="8769"/>
                  <a:pt x="18618" y="9145"/>
                </a:cubicBezTo>
                <a:cubicBezTo>
                  <a:pt x="16520" y="9891"/>
                  <a:pt x="13745" y="10299"/>
                  <a:pt x="10801" y="10299"/>
                </a:cubicBezTo>
                <a:cubicBezTo>
                  <a:pt x="7856" y="10299"/>
                  <a:pt x="5080" y="9891"/>
                  <a:pt x="2982" y="9145"/>
                </a:cubicBezTo>
                <a:cubicBezTo>
                  <a:pt x="1928" y="8769"/>
                  <a:pt x="1099" y="8329"/>
                  <a:pt x="504" y="7827"/>
                </a:cubicBezTo>
                <a:cubicBezTo>
                  <a:pt x="307" y="7664"/>
                  <a:pt x="142" y="7495"/>
                  <a:pt x="0" y="7320"/>
                </a:cubicBezTo>
                <a:close/>
                <a:moveTo>
                  <a:pt x="0" y="9689"/>
                </a:moveTo>
                <a:lnTo>
                  <a:pt x="0" y="10653"/>
                </a:lnTo>
                <a:cubicBezTo>
                  <a:pt x="0" y="12771"/>
                  <a:pt x="4836" y="14492"/>
                  <a:pt x="10801" y="14492"/>
                </a:cubicBezTo>
                <a:cubicBezTo>
                  <a:pt x="16766" y="14492"/>
                  <a:pt x="21600" y="12777"/>
                  <a:pt x="21600" y="10653"/>
                </a:cubicBezTo>
                <a:lnTo>
                  <a:pt x="21600" y="9689"/>
                </a:lnTo>
                <a:cubicBezTo>
                  <a:pt x="21458" y="9864"/>
                  <a:pt x="21295" y="10033"/>
                  <a:pt x="21098" y="10197"/>
                </a:cubicBezTo>
                <a:cubicBezTo>
                  <a:pt x="20508" y="10698"/>
                  <a:pt x="19672" y="11138"/>
                  <a:pt x="18618" y="11514"/>
                </a:cubicBezTo>
                <a:cubicBezTo>
                  <a:pt x="16520" y="12260"/>
                  <a:pt x="13745" y="12668"/>
                  <a:pt x="10801" y="12668"/>
                </a:cubicBezTo>
                <a:cubicBezTo>
                  <a:pt x="7856" y="12668"/>
                  <a:pt x="5080" y="12260"/>
                  <a:pt x="2982" y="11514"/>
                </a:cubicBezTo>
                <a:cubicBezTo>
                  <a:pt x="1928" y="11138"/>
                  <a:pt x="1099" y="10698"/>
                  <a:pt x="504" y="10197"/>
                </a:cubicBezTo>
                <a:cubicBezTo>
                  <a:pt x="307" y="10033"/>
                  <a:pt x="142" y="9864"/>
                  <a:pt x="0" y="9689"/>
                </a:cubicBezTo>
                <a:close/>
                <a:moveTo>
                  <a:pt x="0" y="12059"/>
                </a:moveTo>
                <a:lnTo>
                  <a:pt x="0" y="13022"/>
                </a:lnTo>
                <a:cubicBezTo>
                  <a:pt x="0" y="15141"/>
                  <a:pt x="4836" y="16862"/>
                  <a:pt x="10801" y="16862"/>
                </a:cubicBezTo>
                <a:cubicBezTo>
                  <a:pt x="16766" y="16862"/>
                  <a:pt x="21600" y="15146"/>
                  <a:pt x="21600" y="13022"/>
                </a:cubicBezTo>
                <a:lnTo>
                  <a:pt x="21600" y="12059"/>
                </a:lnTo>
                <a:cubicBezTo>
                  <a:pt x="21458" y="12233"/>
                  <a:pt x="21295" y="12402"/>
                  <a:pt x="21098" y="12566"/>
                </a:cubicBezTo>
                <a:cubicBezTo>
                  <a:pt x="20508" y="13067"/>
                  <a:pt x="19672" y="13507"/>
                  <a:pt x="18618" y="13883"/>
                </a:cubicBezTo>
                <a:cubicBezTo>
                  <a:pt x="16520" y="14629"/>
                  <a:pt x="13745" y="15037"/>
                  <a:pt x="10801" y="15037"/>
                </a:cubicBezTo>
                <a:cubicBezTo>
                  <a:pt x="7856" y="15037"/>
                  <a:pt x="5080" y="14629"/>
                  <a:pt x="2982" y="13883"/>
                </a:cubicBezTo>
                <a:cubicBezTo>
                  <a:pt x="1928" y="13507"/>
                  <a:pt x="1099" y="13067"/>
                  <a:pt x="504" y="12566"/>
                </a:cubicBezTo>
                <a:cubicBezTo>
                  <a:pt x="307" y="12402"/>
                  <a:pt x="142" y="12233"/>
                  <a:pt x="0" y="12059"/>
                </a:cubicBezTo>
                <a:close/>
                <a:moveTo>
                  <a:pt x="0" y="14428"/>
                </a:moveTo>
                <a:lnTo>
                  <a:pt x="0" y="15391"/>
                </a:lnTo>
                <a:cubicBezTo>
                  <a:pt x="0" y="17510"/>
                  <a:pt x="4836" y="19231"/>
                  <a:pt x="10801" y="19231"/>
                </a:cubicBezTo>
                <a:cubicBezTo>
                  <a:pt x="16766" y="19231"/>
                  <a:pt x="21600" y="17515"/>
                  <a:pt x="21600" y="15391"/>
                </a:cubicBezTo>
                <a:lnTo>
                  <a:pt x="21600" y="14428"/>
                </a:lnTo>
                <a:cubicBezTo>
                  <a:pt x="21458" y="14602"/>
                  <a:pt x="21295" y="14772"/>
                  <a:pt x="21098" y="14935"/>
                </a:cubicBezTo>
                <a:cubicBezTo>
                  <a:pt x="20508" y="15436"/>
                  <a:pt x="19672" y="15877"/>
                  <a:pt x="18618" y="16252"/>
                </a:cubicBezTo>
                <a:cubicBezTo>
                  <a:pt x="16520" y="16998"/>
                  <a:pt x="13745" y="17406"/>
                  <a:pt x="10801" y="17406"/>
                </a:cubicBezTo>
                <a:cubicBezTo>
                  <a:pt x="7856" y="17406"/>
                  <a:pt x="5080" y="16998"/>
                  <a:pt x="2982" y="16252"/>
                </a:cubicBezTo>
                <a:cubicBezTo>
                  <a:pt x="1928" y="15877"/>
                  <a:pt x="1099" y="15436"/>
                  <a:pt x="504" y="14935"/>
                </a:cubicBezTo>
                <a:cubicBezTo>
                  <a:pt x="307" y="14772"/>
                  <a:pt x="142" y="14602"/>
                  <a:pt x="0" y="14428"/>
                </a:cubicBezTo>
                <a:close/>
                <a:moveTo>
                  <a:pt x="0" y="16797"/>
                </a:moveTo>
                <a:lnTo>
                  <a:pt x="0" y="17760"/>
                </a:lnTo>
                <a:cubicBezTo>
                  <a:pt x="0" y="19879"/>
                  <a:pt x="4836" y="21600"/>
                  <a:pt x="10801" y="21600"/>
                </a:cubicBezTo>
                <a:cubicBezTo>
                  <a:pt x="16766" y="21600"/>
                  <a:pt x="21600" y="19879"/>
                  <a:pt x="21600" y="17760"/>
                </a:cubicBezTo>
                <a:lnTo>
                  <a:pt x="21600" y="16797"/>
                </a:lnTo>
                <a:cubicBezTo>
                  <a:pt x="21458" y="16971"/>
                  <a:pt x="21295" y="17141"/>
                  <a:pt x="21098" y="17304"/>
                </a:cubicBezTo>
                <a:cubicBezTo>
                  <a:pt x="20508" y="17805"/>
                  <a:pt x="19672" y="18246"/>
                  <a:pt x="18618" y="18622"/>
                </a:cubicBezTo>
                <a:cubicBezTo>
                  <a:pt x="16520" y="19368"/>
                  <a:pt x="13745" y="19775"/>
                  <a:pt x="10801" y="19775"/>
                </a:cubicBezTo>
                <a:cubicBezTo>
                  <a:pt x="7856" y="19775"/>
                  <a:pt x="5080" y="19368"/>
                  <a:pt x="2982" y="18622"/>
                </a:cubicBezTo>
                <a:cubicBezTo>
                  <a:pt x="1928" y="18246"/>
                  <a:pt x="1099" y="17805"/>
                  <a:pt x="504" y="17304"/>
                </a:cubicBezTo>
                <a:cubicBezTo>
                  <a:pt x="307" y="17141"/>
                  <a:pt x="142" y="16971"/>
                  <a:pt x="0" y="16797"/>
                </a:cubicBezTo>
                <a:close/>
              </a:path>
            </a:pathLst>
          </a:custGeom>
          <a:gradFill>
            <a:gsLst>
              <a:gs pos="0">
                <a:schemeClr val="accent6">
                  <a:hueOff val="7068528"/>
                  <a:satOff val="-63217"/>
                  <a:lumOff val="21330"/>
                </a:schemeClr>
              </a:gs>
              <a:gs pos="100000">
                <a:schemeClr val="accent6">
                  <a:hueOff val="10811956"/>
                  <a:satOff val="-58544"/>
                  <a:lumOff val="-9736"/>
                </a:schemeClr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191" name="Coins"/>
          <p:cNvSpPr/>
          <p:nvPr/>
        </p:nvSpPr>
        <p:spPr>
          <a:xfrm>
            <a:off x="17091383" y="8489401"/>
            <a:ext cx="630051" cy="6319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1" y="0"/>
                </a:moveTo>
                <a:cubicBezTo>
                  <a:pt x="7949" y="0"/>
                  <a:pt x="5266" y="392"/>
                  <a:pt x="3255" y="1111"/>
                </a:cubicBezTo>
                <a:cubicBezTo>
                  <a:pt x="1360" y="1787"/>
                  <a:pt x="273" y="2685"/>
                  <a:pt x="273" y="3572"/>
                </a:cubicBezTo>
                <a:cubicBezTo>
                  <a:pt x="273" y="4460"/>
                  <a:pt x="1360" y="5360"/>
                  <a:pt x="3255" y="6035"/>
                </a:cubicBezTo>
                <a:cubicBezTo>
                  <a:pt x="5266" y="6749"/>
                  <a:pt x="7949" y="7147"/>
                  <a:pt x="10801" y="7147"/>
                </a:cubicBezTo>
                <a:cubicBezTo>
                  <a:pt x="13652" y="7147"/>
                  <a:pt x="16334" y="6754"/>
                  <a:pt x="18345" y="6035"/>
                </a:cubicBezTo>
                <a:cubicBezTo>
                  <a:pt x="20240" y="5360"/>
                  <a:pt x="21327" y="4460"/>
                  <a:pt x="21327" y="3572"/>
                </a:cubicBezTo>
                <a:cubicBezTo>
                  <a:pt x="21327" y="2685"/>
                  <a:pt x="20240" y="1787"/>
                  <a:pt x="18345" y="1111"/>
                </a:cubicBezTo>
                <a:cubicBezTo>
                  <a:pt x="16334" y="398"/>
                  <a:pt x="13652" y="0"/>
                  <a:pt x="10801" y="0"/>
                </a:cubicBezTo>
                <a:close/>
                <a:moveTo>
                  <a:pt x="12" y="4505"/>
                </a:moveTo>
                <a:lnTo>
                  <a:pt x="12" y="5914"/>
                </a:lnTo>
                <a:cubicBezTo>
                  <a:pt x="12" y="8033"/>
                  <a:pt x="4846" y="9754"/>
                  <a:pt x="10811" y="9754"/>
                </a:cubicBezTo>
                <a:cubicBezTo>
                  <a:pt x="16776" y="9754"/>
                  <a:pt x="21600" y="8039"/>
                  <a:pt x="21600" y="5914"/>
                </a:cubicBezTo>
                <a:lnTo>
                  <a:pt x="21600" y="4505"/>
                </a:lnTo>
                <a:cubicBezTo>
                  <a:pt x="21136" y="5284"/>
                  <a:pt x="20088" y="5991"/>
                  <a:pt x="18531" y="6541"/>
                </a:cubicBezTo>
                <a:cubicBezTo>
                  <a:pt x="16460" y="7276"/>
                  <a:pt x="13718" y="7679"/>
                  <a:pt x="10806" y="7679"/>
                </a:cubicBezTo>
                <a:cubicBezTo>
                  <a:pt x="7894" y="7679"/>
                  <a:pt x="5146" y="7276"/>
                  <a:pt x="3081" y="6541"/>
                </a:cubicBezTo>
                <a:cubicBezTo>
                  <a:pt x="1524" y="5985"/>
                  <a:pt x="476" y="5284"/>
                  <a:pt x="12" y="4505"/>
                </a:cubicBezTo>
                <a:close/>
                <a:moveTo>
                  <a:pt x="0" y="7320"/>
                </a:moveTo>
                <a:lnTo>
                  <a:pt x="0" y="8284"/>
                </a:lnTo>
                <a:cubicBezTo>
                  <a:pt x="0" y="10402"/>
                  <a:pt x="4836" y="12123"/>
                  <a:pt x="10801" y="12123"/>
                </a:cubicBezTo>
                <a:cubicBezTo>
                  <a:pt x="16766" y="12123"/>
                  <a:pt x="21600" y="10408"/>
                  <a:pt x="21600" y="8284"/>
                </a:cubicBezTo>
                <a:lnTo>
                  <a:pt x="21600" y="7320"/>
                </a:lnTo>
                <a:cubicBezTo>
                  <a:pt x="21458" y="7495"/>
                  <a:pt x="21295" y="7664"/>
                  <a:pt x="21098" y="7827"/>
                </a:cubicBezTo>
                <a:cubicBezTo>
                  <a:pt x="20508" y="8329"/>
                  <a:pt x="19672" y="8769"/>
                  <a:pt x="18618" y="9145"/>
                </a:cubicBezTo>
                <a:cubicBezTo>
                  <a:pt x="16520" y="9891"/>
                  <a:pt x="13745" y="10299"/>
                  <a:pt x="10801" y="10299"/>
                </a:cubicBezTo>
                <a:cubicBezTo>
                  <a:pt x="7856" y="10299"/>
                  <a:pt x="5080" y="9891"/>
                  <a:pt x="2982" y="9145"/>
                </a:cubicBezTo>
                <a:cubicBezTo>
                  <a:pt x="1928" y="8769"/>
                  <a:pt x="1099" y="8329"/>
                  <a:pt x="504" y="7827"/>
                </a:cubicBezTo>
                <a:cubicBezTo>
                  <a:pt x="307" y="7664"/>
                  <a:pt x="142" y="7495"/>
                  <a:pt x="0" y="7320"/>
                </a:cubicBezTo>
                <a:close/>
                <a:moveTo>
                  <a:pt x="0" y="9689"/>
                </a:moveTo>
                <a:lnTo>
                  <a:pt x="0" y="10653"/>
                </a:lnTo>
                <a:cubicBezTo>
                  <a:pt x="0" y="12771"/>
                  <a:pt x="4836" y="14492"/>
                  <a:pt x="10801" y="14492"/>
                </a:cubicBezTo>
                <a:cubicBezTo>
                  <a:pt x="16766" y="14492"/>
                  <a:pt x="21600" y="12777"/>
                  <a:pt x="21600" y="10653"/>
                </a:cubicBezTo>
                <a:lnTo>
                  <a:pt x="21600" y="9689"/>
                </a:lnTo>
                <a:cubicBezTo>
                  <a:pt x="21458" y="9864"/>
                  <a:pt x="21295" y="10033"/>
                  <a:pt x="21098" y="10197"/>
                </a:cubicBezTo>
                <a:cubicBezTo>
                  <a:pt x="20508" y="10698"/>
                  <a:pt x="19672" y="11138"/>
                  <a:pt x="18618" y="11514"/>
                </a:cubicBezTo>
                <a:cubicBezTo>
                  <a:pt x="16520" y="12260"/>
                  <a:pt x="13745" y="12668"/>
                  <a:pt x="10801" y="12668"/>
                </a:cubicBezTo>
                <a:cubicBezTo>
                  <a:pt x="7856" y="12668"/>
                  <a:pt x="5080" y="12260"/>
                  <a:pt x="2982" y="11514"/>
                </a:cubicBezTo>
                <a:cubicBezTo>
                  <a:pt x="1928" y="11138"/>
                  <a:pt x="1099" y="10698"/>
                  <a:pt x="504" y="10197"/>
                </a:cubicBezTo>
                <a:cubicBezTo>
                  <a:pt x="307" y="10033"/>
                  <a:pt x="142" y="9864"/>
                  <a:pt x="0" y="9689"/>
                </a:cubicBezTo>
                <a:close/>
                <a:moveTo>
                  <a:pt x="0" y="12059"/>
                </a:moveTo>
                <a:lnTo>
                  <a:pt x="0" y="13022"/>
                </a:lnTo>
                <a:cubicBezTo>
                  <a:pt x="0" y="15141"/>
                  <a:pt x="4836" y="16862"/>
                  <a:pt x="10801" y="16862"/>
                </a:cubicBezTo>
                <a:cubicBezTo>
                  <a:pt x="16766" y="16862"/>
                  <a:pt x="21600" y="15146"/>
                  <a:pt x="21600" y="13022"/>
                </a:cubicBezTo>
                <a:lnTo>
                  <a:pt x="21600" y="12059"/>
                </a:lnTo>
                <a:cubicBezTo>
                  <a:pt x="21458" y="12233"/>
                  <a:pt x="21295" y="12402"/>
                  <a:pt x="21098" y="12566"/>
                </a:cubicBezTo>
                <a:cubicBezTo>
                  <a:pt x="20508" y="13067"/>
                  <a:pt x="19672" y="13507"/>
                  <a:pt x="18618" y="13883"/>
                </a:cubicBezTo>
                <a:cubicBezTo>
                  <a:pt x="16520" y="14629"/>
                  <a:pt x="13745" y="15037"/>
                  <a:pt x="10801" y="15037"/>
                </a:cubicBezTo>
                <a:cubicBezTo>
                  <a:pt x="7856" y="15037"/>
                  <a:pt x="5080" y="14629"/>
                  <a:pt x="2982" y="13883"/>
                </a:cubicBezTo>
                <a:cubicBezTo>
                  <a:pt x="1928" y="13507"/>
                  <a:pt x="1099" y="13067"/>
                  <a:pt x="504" y="12566"/>
                </a:cubicBezTo>
                <a:cubicBezTo>
                  <a:pt x="307" y="12402"/>
                  <a:pt x="142" y="12233"/>
                  <a:pt x="0" y="12059"/>
                </a:cubicBezTo>
                <a:close/>
                <a:moveTo>
                  <a:pt x="0" y="14428"/>
                </a:moveTo>
                <a:lnTo>
                  <a:pt x="0" y="15391"/>
                </a:lnTo>
                <a:cubicBezTo>
                  <a:pt x="0" y="17510"/>
                  <a:pt x="4836" y="19231"/>
                  <a:pt x="10801" y="19231"/>
                </a:cubicBezTo>
                <a:cubicBezTo>
                  <a:pt x="16766" y="19231"/>
                  <a:pt x="21600" y="17515"/>
                  <a:pt x="21600" y="15391"/>
                </a:cubicBezTo>
                <a:lnTo>
                  <a:pt x="21600" y="14428"/>
                </a:lnTo>
                <a:cubicBezTo>
                  <a:pt x="21458" y="14602"/>
                  <a:pt x="21295" y="14772"/>
                  <a:pt x="21098" y="14935"/>
                </a:cubicBezTo>
                <a:cubicBezTo>
                  <a:pt x="20508" y="15436"/>
                  <a:pt x="19672" y="15877"/>
                  <a:pt x="18618" y="16252"/>
                </a:cubicBezTo>
                <a:cubicBezTo>
                  <a:pt x="16520" y="16998"/>
                  <a:pt x="13745" y="17406"/>
                  <a:pt x="10801" y="17406"/>
                </a:cubicBezTo>
                <a:cubicBezTo>
                  <a:pt x="7856" y="17406"/>
                  <a:pt x="5080" y="16998"/>
                  <a:pt x="2982" y="16252"/>
                </a:cubicBezTo>
                <a:cubicBezTo>
                  <a:pt x="1928" y="15877"/>
                  <a:pt x="1099" y="15436"/>
                  <a:pt x="504" y="14935"/>
                </a:cubicBezTo>
                <a:cubicBezTo>
                  <a:pt x="307" y="14772"/>
                  <a:pt x="142" y="14602"/>
                  <a:pt x="0" y="14428"/>
                </a:cubicBezTo>
                <a:close/>
                <a:moveTo>
                  <a:pt x="0" y="16797"/>
                </a:moveTo>
                <a:lnTo>
                  <a:pt x="0" y="17760"/>
                </a:lnTo>
                <a:cubicBezTo>
                  <a:pt x="0" y="19879"/>
                  <a:pt x="4836" y="21600"/>
                  <a:pt x="10801" y="21600"/>
                </a:cubicBezTo>
                <a:cubicBezTo>
                  <a:pt x="16766" y="21600"/>
                  <a:pt x="21600" y="19879"/>
                  <a:pt x="21600" y="17760"/>
                </a:cubicBezTo>
                <a:lnTo>
                  <a:pt x="21600" y="16797"/>
                </a:lnTo>
                <a:cubicBezTo>
                  <a:pt x="21458" y="16971"/>
                  <a:pt x="21295" y="17141"/>
                  <a:pt x="21098" y="17304"/>
                </a:cubicBezTo>
                <a:cubicBezTo>
                  <a:pt x="20508" y="17805"/>
                  <a:pt x="19672" y="18246"/>
                  <a:pt x="18618" y="18622"/>
                </a:cubicBezTo>
                <a:cubicBezTo>
                  <a:pt x="16520" y="19368"/>
                  <a:pt x="13745" y="19775"/>
                  <a:pt x="10801" y="19775"/>
                </a:cubicBezTo>
                <a:cubicBezTo>
                  <a:pt x="7856" y="19775"/>
                  <a:pt x="5080" y="19368"/>
                  <a:pt x="2982" y="18622"/>
                </a:cubicBezTo>
                <a:cubicBezTo>
                  <a:pt x="1928" y="18246"/>
                  <a:pt x="1099" y="17805"/>
                  <a:pt x="504" y="17304"/>
                </a:cubicBezTo>
                <a:cubicBezTo>
                  <a:pt x="307" y="17141"/>
                  <a:pt x="142" y="16971"/>
                  <a:pt x="0" y="16797"/>
                </a:cubicBezTo>
                <a:close/>
              </a:path>
            </a:pathLst>
          </a:custGeom>
          <a:gradFill>
            <a:gsLst>
              <a:gs pos="0">
                <a:schemeClr val="accent6">
                  <a:hueOff val="7068528"/>
                  <a:satOff val="-63217"/>
                  <a:lumOff val="21330"/>
                </a:schemeClr>
              </a:gs>
              <a:gs pos="100000">
                <a:schemeClr val="accent6">
                  <a:hueOff val="10811956"/>
                  <a:satOff val="-58544"/>
                  <a:lumOff val="-9736"/>
                </a:schemeClr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192" name="Kafka"/>
          <p:cNvSpPr/>
          <p:nvPr/>
        </p:nvSpPr>
        <p:spPr>
          <a:xfrm>
            <a:off x="10195788" y="6889659"/>
            <a:ext cx="1877759" cy="18782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6327" y="0"/>
                </a:moveTo>
                <a:lnTo>
                  <a:pt x="0" y="6325"/>
                </a:lnTo>
                <a:lnTo>
                  <a:pt x="0" y="15270"/>
                </a:lnTo>
                <a:lnTo>
                  <a:pt x="6327" y="21600"/>
                </a:lnTo>
                <a:lnTo>
                  <a:pt x="15273" y="21600"/>
                </a:lnTo>
                <a:lnTo>
                  <a:pt x="21600" y="15275"/>
                </a:lnTo>
                <a:lnTo>
                  <a:pt x="21600" y="6325"/>
                </a:lnTo>
                <a:lnTo>
                  <a:pt x="15280" y="0"/>
                </a:lnTo>
                <a:lnTo>
                  <a:pt x="6327" y="0"/>
                </a:lnTo>
                <a:close/>
                <a:moveTo>
                  <a:pt x="6645" y="767"/>
                </a:moveTo>
                <a:lnTo>
                  <a:pt x="14956" y="767"/>
                </a:lnTo>
                <a:lnTo>
                  <a:pt x="20832" y="6642"/>
                </a:lnTo>
                <a:lnTo>
                  <a:pt x="20832" y="14958"/>
                </a:lnTo>
                <a:lnTo>
                  <a:pt x="20838" y="14958"/>
                </a:lnTo>
                <a:lnTo>
                  <a:pt x="14961" y="20833"/>
                </a:lnTo>
                <a:lnTo>
                  <a:pt x="6645" y="20833"/>
                </a:lnTo>
                <a:lnTo>
                  <a:pt x="768" y="14958"/>
                </a:lnTo>
                <a:lnTo>
                  <a:pt x="768" y="6642"/>
                </a:lnTo>
                <a:lnTo>
                  <a:pt x="6645" y="767"/>
                </a:lnTo>
                <a:close/>
                <a:moveTo>
                  <a:pt x="6920" y="1425"/>
                </a:moveTo>
                <a:lnTo>
                  <a:pt x="1425" y="6916"/>
                </a:lnTo>
                <a:lnTo>
                  <a:pt x="1425" y="14684"/>
                </a:lnTo>
                <a:lnTo>
                  <a:pt x="6920" y="20175"/>
                </a:lnTo>
                <a:lnTo>
                  <a:pt x="14687" y="20175"/>
                </a:lnTo>
                <a:lnTo>
                  <a:pt x="20180" y="14684"/>
                </a:lnTo>
                <a:lnTo>
                  <a:pt x="20180" y="6916"/>
                </a:lnTo>
                <a:lnTo>
                  <a:pt x="14687" y="1425"/>
                </a:lnTo>
                <a:lnTo>
                  <a:pt x="6920" y="1425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2">
                  <a:hueOff val="-1101185"/>
                  <a:satOff val="4910"/>
                  <a:lumOff val="-14610"/>
                </a:schemeClr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2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lvl1pPr>
          </a:lstStyle>
          <a:p>
            <a:pPr/>
            <a:r>
              <a:t>Kafka</a:t>
            </a:r>
          </a:p>
        </p:txBody>
      </p:sp>
      <p:sp>
        <p:nvSpPr>
          <p:cNvPr id="193" name="Spark"/>
          <p:cNvSpPr/>
          <p:nvPr/>
        </p:nvSpPr>
        <p:spPr>
          <a:xfrm>
            <a:off x="12144088" y="10123583"/>
            <a:ext cx="1877760" cy="18782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6327" y="0"/>
                </a:moveTo>
                <a:lnTo>
                  <a:pt x="0" y="6325"/>
                </a:lnTo>
                <a:lnTo>
                  <a:pt x="0" y="15270"/>
                </a:lnTo>
                <a:lnTo>
                  <a:pt x="6327" y="21600"/>
                </a:lnTo>
                <a:lnTo>
                  <a:pt x="15273" y="21600"/>
                </a:lnTo>
                <a:lnTo>
                  <a:pt x="21600" y="15275"/>
                </a:lnTo>
                <a:lnTo>
                  <a:pt x="21600" y="6325"/>
                </a:lnTo>
                <a:lnTo>
                  <a:pt x="15280" y="0"/>
                </a:lnTo>
                <a:lnTo>
                  <a:pt x="6327" y="0"/>
                </a:lnTo>
                <a:close/>
                <a:moveTo>
                  <a:pt x="6645" y="767"/>
                </a:moveTo>
                <a:lnTo>
                  <a:pt x="14956" y="767"/>
                </a:lnTo>
                <a:lnTo>
                  <a:pt x="20832" y="6642"/>
                </a:lnTo>
                <a:lnTo>
                  <a:pt x="20832" y="14958"/>
                </a:lnTo>
                <a:lnTo>
                  <a:pt x="20838" y="14958"/>
                </a:lnTo>
                <a:lnTo>
                  <a:pt x="14961" y="20833"/>
                </a:lnTo>
                <a:lnTo>
                  <a:pt x="6645" y="20833"/>
                </a:lnTo>
                <a:lnTo>
                  <a:pt x="768" y="14958"/>
                </a:lnTo>
                <a:lnTo>
                  <a:pt x="768" y="6642"/>
                </a:lnTo>
                <a:lnTo>
                  <a:pt x="6645" y="767"/>
                </a:lnTo>
                <a:close/>
                <a:moveTo>
                  <a:pt x="6920" y="1425"/>
                </a:moveTo>
                <a:lnTo>
                  <a:pt x="1425" y="6916"/>
                </a:lnTo>
                <a:lnTo>
                  <a:pt x="1425" y="14684"/>
                </a:lnTo>
                <a:lnTo>
                  <a:pt x="6920" y="20175"/>
                </a:lnTo>
                <a:lnTo>
                  <a:pt x="14687" y="20175"/>
                </a:lnTo>
                <a:lnTo>
                  <a:pt x="20180" y="14684"/>
                </a:lnTo>
                <a:lnTo>
                  <a:pt x="20180" y="6916"/>
                </a:lnTo>
                <a:lnTo>
                  <a:pt x="14687" y="1425"/>
                </a:lnTo>
                <a:lnTo>
                  <a:pt x="6920" y="1425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2">
                  <a:hueOff val="-1101185"/>
                  <a:satOff val="4910"/>
                  <a:lumOff val="-14610"/>
                </a:schemeClr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2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lvl1pPr>
          </a:lstStyle>
          <a:p>
            <a:pPr/>
            <a:r>
              <a:t>Spark</a:t>
            </a:r>
          </a:p>
        </p:txBody>
      </p:sp>
      <p:sp>
        <p:nvSpPr>
          <p:cNvPr id="194" name="ML"/>
          <p:cNvSpPr/>
          <p:nvPr/>
        </p:nvSpPr>
        <p:spPr>
          <a:xfrm>
            <a:off x="12451188" y="4434738"/>
            <a:ext cx="1877760" cy="18782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6327" y="0"/>
                </a:moveTo>
                <a:lnTo>
                  <a:pt x="0" y="6325"/>
                </a:lnTo>
                <a:lnTo>
                  <a:pt x="0" y="15270"/>
                </a:lnTo>
                <a:lnTo>
                  <a:pt x="6327" y="21600"/>
                </a:lnTo>
                <a:lnTo>
                  <a:pt x="15273" y="21600"/>
                </a:lnTo>
                <a:lnTo>
                  <a:pt x="21600" y="15275"/>
                </a:lnTo>
                <a:lnTo>
                  <a:pt x="21600" y="6325"/>
                </a:lnTo>
                <a:lnTo>
                  <a:pt x="15280" y="0"/>
                </a:lnTo>
                <a:lnTo>
                  <a:pt x="6327" y="0"/>
                </a:lnTo>
                <a:close/>
                <a:moveTo>
                  <a:pt x="6645" y="767"/>
                </a:moveTo>
                <a:lnTo>
                  <a:pt x="14956" y="767"/>
                </a:lnTo>
                <a:lnTo>
                  <a:pt x="20832" y="6642"/>
                </a:lnTo>
                <a:lnTo>
                  <a:pt x="20832" y="14958"/>
                </a:lnTo>
                <a:lnTo>
                  <a:pt x="20838" y="14958"/>
                </a:lnTo>
                <a:lnTo>
                  <a:pt x="14961" y="20833"/>
                </a:lnTo>
                <a:lnTo>
                  <a:pt x="6645" y="20833"/>
                </a:lnTo>
                <a:lnTo>
                  <a:pt x="768" y="14958"/>
                </a:lnTo>
                <a:lnTo>
                  <a:pt x="768" y="6642"/>
                </a:lnTo>
                <a:lnTo>
                  <a:pt x="6645" y="767"/>
                </a:lnTo>
                <a:close/>
                <a:moveTo>
                  <a:pt x="6920" y="1425"/>
                </a:moveTo>
                <a:lnTo>
                  <a:pt x="1425" y="6916"/>
                </a:lnTo>
                <a:lnTo>
                  <a:pt x="1425" y="14684"/>
                </a:lnTo>
                <a:lnTo>
                  <a:pt x="6920" y="20175"/>
                </a:lnTo>
                <a:lnTo>
                  <a:pt x="14687" y="20175"/>
                </a:lnTo>
                <a:lnTo>
                  <a:pt x="20180" y="14684"/>
                </a:lnTo>
                <a:lnTo>
                  <a:pt x="20180" y="6916"/>
                </a:lnTo>
                <a:lnTo>
                  <a:pt x="14687" y="1425"/>
                </a:lnTo>
                <a:lnTo>
                  <a:pt x="6920" y="1425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2">
                  <a:hueOff val="-1101185"/>
                  <a:satOff val="4910"/>
                  <a:lumOff val="-14610"/>
                </a:schemeClr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2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lvl1pPr>
          </a:lstStyle>
          <a:p>
            <a:pPr/>
            <a:r>
              <a:t>ML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Gradient">
  <a:themeElements>
    <a:clrScheme name="Gradient">
      <a:dk1>
        <a:srgbClr val="FF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189B1A"/>
      </a:accent2>
      <a:accent3>
        <a:srgbClr val="008C91"/>
      </a:accent3>
      <a:accent4>
        <a:srgbClr val="5747C1"/>
      </a:accent4>
      <a:accent5>
        <a:srgbClr val="971817"/>
      </a:accent5>
      <a:accent6>
        <a:srgbClr val="BC8027"/>
      </a:accent6>
      <a:hlink>
        <a:srgbClr val="0000FF"/>
      </a:hlink>
      <a:folHlink>
        <a:srgbClr val="FF00FF"/>
      </a:folHlink>
    </a:clrScheme>
    <a:fontScheme name="Gradient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Gradie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adFill flip="none" rotWithShape="1">
          <a:gsLst>
            <a:gs pos="0">
              <a:schemeClr val="accent2"/>
            </a:gs>
            <a:gs pos="100000">
              <a:schemeClr val="accent2">
                <a:hueOff val="-1101185"/>
                <a:satOff val="4910"/>
                <a:lumOff val="-14610"/>
              </a:schemeClr>
            </a:gs>
          </a:gsLst>
          <a:lin ang="5400000" scaled="0"/>
        </a:gradFill>
        <a:ln w="12700" cap="flat">
          <a:noFill/>
          <a:miter lim="400000"/>
        </a:ln>
        <a:effectLst>
          <a:outerShdw sx="100000" sy="100000" kx="0" ky="0" algn="b" rotWithShape="0" blurRad="76200" dist="0" dir="18900000">
            <a:srgbClr val="000000">
              <a:alpha val="8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25400" dist="23998" dir="2700000">
                <a:srgbClr val="000000">
                  <a:alpha val="31034"/>
                </a:srgbClr>
              </a:outerShdw>
            </a:effectLst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Gradient">
  <a:themeElements>
    <a:clrScheme name="Gradient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189B1A"/>
      </a:accent2>
      <a:accent3>
        <a:srgbClr val="008C91"/>
      </a:accent3>
      <a:accent4>
        <a:srgbClr val="5747C1"/>
      </a:accent4>
      <a:accent5>
        <a:srgbClr val="971817"/>
      </a:accent5>
      <a:accent6>
        <a:srgbClr val="BC8027"/>
      </a:accent6>
      <a:hlink>
        <a:srgbClr val="0000FF"/>
      </a:hlink>
      <a:folHlink>
        <a:srgbClr val="FF00FF"/>
      </a:folHlink>
    </a:clrScheme>
    <a:fontScheme name="Gradient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Gradie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adFill flip="none" rotWithShape="1">
          <a:gsLst>
            <a:gs pos="0">
              <a:schemeClr val="accent2"/>
            </a:gs>
            <a:gs pos="100000">
              <a:schemeClr val="accent2">
                <a:hueOff val="-1101185"/>
                <a:satOff val="4910"/>
                <a:lumOff val="-14610"/>
              </a:schemeClr>
            </a:gs>
          </a:gsLst>
          <a:lin ang="5400000" scaled="0"/>
        </a:gradFill>
        <a:ln w="12700" cap="flat">
          <a:noFill/>
          <a:miter lim="400000"/>
        </a:ln>
        <a:effectLst>
          <a:outerShdw sx="100000" sy="100000" kx="0" ky="0" algn="b" rotWithShape="0" blurRad="76200" dist="0" dir="18900000">
            <a:srgbClr val="000000">
              <a:alpha val="8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25400" dist="23998" dir="2700000">
                <a:srgbClr val="000000">
                  <a:alpha val="31034"/>
                </a:srgbClr>
              </a:outerShdw>
            </a:effectLst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